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7" r:id="rId1"/>
  </p:sldMasterIdLst>
  <p:notesMasterIdLst>
    <p:notesMasterId r:id="rId27"/>
  </p:notesMasterIdLst>
  <p:sldIdLst>
    <p:sldId id="256" r:id="rId2"/>
    <p:sldId id="306" r:id="rId3"/>
    <p:sldId id="325" r:id="rId4"/>
    <p:sldId id="261" r:id="rId5"/>
    <p:sldId id="351" r:id="rId6"/>
    <p:sldId id="266" r:id="rId7"/>
    <p:sldId id="328" r:id="rId8"/>
    <p:sldId id="264" r:id="rId9"/>
    <p:sldId id="350" r:id="rId10"/>
    <p:sldId id="327" r:id="rId11"/>
    <p:sldId id="329" r:id="rId12"/>
    <p:sldId id="316" r:id="rId13"/>
    <p:sldId id="300" r:id="rId14"/>
    <p:sldId id="268" r:id="rId15"/>
    <p:sldId id="271" r:id="rId16"/>
    <p:sldId id="277" r:id="rId17"/>
    <p:sldId id="352" r:id="rId18"/>
    <p:sldId id="289" r:id="rId19"/>
    <p:sldId id="353" r:id="rId20"/>
    <p:sldId id="354" r:id="rId21"/>
    <p:sldId id="355" r:id="rId22"/>
    <p:sldId id="356" r:id="rId23"/>
    <p:sldId id="358" r:id="rId24"/>
    <p:sldId id="308" r:id="rId25"/>
    <p:sldId id="359" r:id="rId26"/>
  </p:sldIdLst>
  <p:sldSz cx="12192000" cy="6858000"/>
  <p:notesSz cx="6669088" cy="9872663"/>
  <p:defaultTextStyle>
    <a:defPPr>
      <a:defRPr lang="nl-NL"/>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FD78"/>
    <a:srgbClr val="CC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F0904A-B974-45D2-A25C-1175B82314FE}" v="8" dt="2021-12-02T12:17:08.339"/>
    <p1510:client id="{F53A9B95-3FFC-AA41-9092-4E74C0B4FDBF}" v="33" dt="2021-12-02T11:41:45.957"/>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Stijl, licht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Stijl, licht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7292A2E-F333-43FB-9621-5CBBE7FDCDCB}" styleName="Stijl, licht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E25E649-3F16-4E02-A733-19D2CDBF48F0}" styleName="Stijl, gemiddeld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06799F8-075E-4A3A-A7F6-7FBC6576F1A4}" styleName="Stijl, thema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buurs SM, Sanne" userId="d4330de1-1801-493b-862a-3955beb6ddf5" providerId="ADAL" clId="{F53A9B95-3FFC-AA41-9092-4E74C0B4FDBF}"/>
    <pc:docChg chg="addSld delSld modSld">
      <pc:chgData name="Nabuurs SM, Sanne" userId="d4330de1-1801-493b-862a-3955beb6ddf5" providerId="ADAL" clId="{F53A9B95-3FFC-AA41-9092-4E74C0B4FDBF}" dt="2021-12-02T11:41:45.953" v="19"/>
      <pc:docMkLst>
        <pc:docMk/>
      </pc:docMkLst>
      <pc:sldChg chg="del">
        <pc:chgData name="Nabuurs SM, Sanne" userId="d4330de1-1801-493b-862a-3955beb6ddf5" providerId="ADAL" clId="{F53A9B95-3FFC-AA41-9092-4E74C0B4FDBF}" dt="2021-12-02T10:19:41.088" v="1" actId="2696"/>
        <pc:sldMkLst>
          <pc:docMk/>
          <pc:sldMk cId="0" sldId="257"/>
        </pc:sldMkLst>
      </pc:sldChg>
      <pc:sldChg chg="del">
        <pc:chgData name="Nabuurs SM, Sanne" userId="d4330de1-1801-493b-862a-3955beb6ddf5" providerId="ADAL" clId="{F53A9B95-3FFC-AA41-9092-4E74C0B4FDBF}" dt="2021-12-02T10:19:41.088" v="1" actId="2696"/>
        <pc:sldMkLst>
          <pc:docMk/>
          <pc:sldMk cId="0" sldId="258"/>
        </pc:sldMkLst>
      </pc:sldChg>
      <pc:sldChg chg="del">
        <pc:chgData name="Nabuurs SM, Sanne" userId="d4330de1-1801-493b-862a-3955beb6ddf5" providerId="ADAL" clId="{F53A9B95-3FFC-AA41-9092-4E74C0B4FDBF}" dt="2021-11-25T14:27:40.197" v="0" actId="2696"/>
        <pc:sldMkLst>
          <pc:docMk/>
          <pc:sldMk cId="0" sldId="263"/>
        </pc:sldMkLst>
      </pc:sldChg>
      <pc:sldChg chg="del">
        <pc:chgData name="Nabuurs SM, Sanne" userId="d4330de1-1801-493b-862a-3955beb6ddf5" providerId="ADAL" clId="{F53A9B95-3FFC-AA41-9092-4E74C0B4FDBF}" dt="2021-12-02T10:19:41.088" v="1" actId="2696"/>
        <pc:sldMkLst>
          <pc:docMk/>
          <pc:sldMk cId="1788252198" sldId="269"/>
        </pc:sldMkLst>
      </pc:sldChg>
      <pc:sldChg chg="del">
        <pc:chgData name="Nabuurs SM, Sanne" userId="d4330de1-1801-493b-862a-3955beb6ddf5" providerId="ADAL" clId="{F53A9B95-3FFC-AA41-9092-4E74C0B4FDBF}" dt="2021-12-02T10:19:41.088" v="1" actId="2696"/>
        <pc:sldMkLst>
          <pc:docMk/>
          <pc:sldMk cId="443914340" sldId="270"/>
        </pc:sldMkLst>
      </pc:sldChg>
      <pc:sldChg chg="del">
        <pc:chgData name="Nabuurs SM, Sanne" userId="d4330de1-1801-493b-862a-3955beb6ddf5" providerId="ADAL" clId="{F53A9B95-3FFC-AA41-9092-4E74C0B4FDBF}" dt="2021-12-02T10:19:41.088" v="1" actId="2696"/>
        <pc:sldMkLst>
          <pc:docMk/>
          <pc:sldMk cId="1295558061" sldId="272"/>
        </pc:sldMkLst>
      </pc:sldChg>
      <pc:sldChg chg="del">
        <pc:chgData name="Nabuurs SM, Sanne" userId="d4330de1-1801-493b-862a-3955beb6ddf5" providerId="ADAL" clId="{F53A9B95-3FFC-AA41-9092-4E74C0B4FDBF}" dt="2021-12-02T10:19:41.088" v="1" actId="2696"/>
        <pc:sldMkLst>
          <pc:docMk/>
          <pc:sldMk cId="3151976306" sldId="275"/>
        </pc:sldMkLst>
      </pc:sldChg>
      <pc:sldChg chg="del">
        <pc:chgData name="Nabuurs SM, Sanne" userId="d4330de1-1801-493b-862a-3955beb6ddf5" providerId="ADAL" clId="{F53A9B95-3FFC-AA41-9092-4E74C0B4FDBF}" dt="2021-12-02T10:19:41.088" v="1" actId="2696"/>
        <pc:sldMkLst>
          <pc:docMk/>
          <pc:sldMk cId="1961266313" sldId="279"/>
        </pc:sldMkLst>
      </pc:sldChg>
      <pc:sldChg chg="del">
        <pc:chgData name="Nabuurs SM, Sanne" userId="d4330de1-1801-493b-862a-3955beb6ddf5" providerId="ADAL" clId="{F53A9B95-3FFC-AA41-9092-4E74C0B4FDBF}" dt="2021-12-02T10:19:41.088" v="1" actId="2696"/>
        <pc:sldMkLst>
          <pc:docMk/>
          <pc:sldMk cId="816115244" sldId="305"/>
        </pc:sldMkLst>
      </pc:sldChg>
      <pc:sldChg chg="del">
        <pc:chgData name="Nabuurs SM, Sanne" userId="d4330de1-1801-493b-862a-3955beb6ddf5" providerId="ADAL" clId="{F53A9B95-3FFC-AA41-9092-4E74C0B4FDBF}" dt="2021-12-02T10:19:41.088" v="1" actId="2696"/>
        <pc:sldMkLst>
          <pc:docMk/>
          <pc:sldMk cId="3232596946" sldId="307"/>
        </pc:sldMkLst>
      </pc:sldChg>
      <pc:sldChg chg="del">
        <pc:chgData name="Nabuurs SM, Sanne" userId="d4330de1-1801-493b-862a-3955beb6ddf5" providerId="ADAL" clId="{F53A9B95-3FFC-AA41-9092-4E74C0B4FDBF}" dt="2021-12-02T11:41:31.111" v="18" actId="2696"/>
        <pc:sldMkLst>
          <pc:docMk/>
          <pc:sldMk cId="589737865" sldId="308"/>
        </pc:sldMkLst>
      </pc:sldChg>
      <pc:sldChg chg="add">
        <pc:chgData name="Nabuurs SM, Sanne" userId="d4330de1-1801-493b-862a-3955beb6ddf5" providerId="ADAL" clId="{F53A9B95-3FFC-AA41-9092-4E74C0B4FDBF}" dt="2021-12-02T11:41:45.953" v="19"/>
        <pc:sldMkLst>
          <pc:docMk/>
          <pc:sldMk cId="1549022631" sldId="308"/>
        </pc:sldMkLst>
      </pc:sldChg>
      <pc:sldChg chg="del">
        <pc:chgData name="Nabuurs SM, Sanne" userId="d4330de1-1801-493b-862a-3955beb6ddf5" providerId="ADAL" clId="{F53A9B95-3FFC-AA41-9092-4E74C0B4FDBF}" dt="2021-12-02T10:19:41.088" v="1" actId="2696"/>
        <pc:sldMkLst>
          <pc:docMk/>
          <pc:sldMk cId="1925429454" sldId="309"/>
        </pc:sldMkLst>
      </pc:sldChg>
      <pc:sldChg chg="del">
        <pc:chgData name="Nabuurs SM, Sanne" userId="d4330de1-1801-493b-862a-3955beb6ddf5" providerId="ADAL" clId="{F53A9B95-3FFC-AA41-9092-4E74C0B4FDBF}" dt="2021-12-02T10:19:41.088" v="1" actId="2696"/>
        <pc:sldMkLst>
          <pc:docMk/>
          <pc:sldMk cId="977042515" sldId="318"/>
        </pc:sldMkLst>
      </pc:sldChg>
      <pc:sldChg chg="del">
        <pc:chgData name="Nabuurs SM, Sanne" userId="d4330de1-1801-493b-862a-3955beb6ddf5" providerId="ADAL" clId="{F53A9B95-3FFC-AA41-9092-4E74C0B4FDBF}" dt="2021-12-02T10:19:41.088" v="1" actId="2696"/>
        <pc:sldMkLst>
          <pc:docMk/>
          <pc:sldMk cId="1555873413" sldId="320"/>
        </pc:sldMkLst>
      </pc:sldChg>
      <pc:sldChg chg="del">
        <pc:chgData name="Nabuurs SM, Sanne" userId="d4330de1-1801-493b-862a-3955beb6ddf5" providerId="ADAL" clId="{F53A9B95-3FFC-AA41-9092-4E74C0B4FDBF}" dt="2021-12-02T10:19:41.088" v="1" actId="2696"/>
        <pc:sldMkLst>
          <pc:docMk/>
          <pc:sldMk cId="1007173069" sldId="321"/>
        </pc:sldMkLst>
      </pc:sldChg>
      <pc:sldChg chg="del">
        <pc:chgData name="Nabuurs SM, Sanne" userId="d4330de1-1801-493b-862a-3955beb6ddf5" providerId="ADAL" clId="{F53A9B95-3FFC-AA41-9092-4E74C0B4FDBF}" dt="2021-12-02T10:19:41.088" v="1" actId="2696"/>
        <pc:sldMkLst>
          <pc:docMk/>
          <pc:sldMk cId="634366083" sldId="322"/>
        </pc:sldMkLst>
      </pc:sldChg>
      <pc:sldChg chg="del">
        <pc:chgData name="Nabuurs SM, Sanne" userId="d4330de1-1801-493b-862a-3955beb6ddf5" providerId="ADAL" clId="{F53A9B95-3FFC-AA41-9092-4E74C0B4FDBF}" dt="2021-12-02T10:19:41.088" v="1" actId="2696"/>
        <pc:sldMkLst>
          <pc:docMk/>
          <pc:sldMk cId="845260940" sldId="323"/>
        </pc:sldMkLst>
      </pc:sldChg>
      <pc:sldChg chg="del">
        <pc:chgData name="Nabuurs SM, Sanne" userId="d4330de1-1801-493b-862a-3955beb6ddf5" providerId="ADAL" clId="{F53A9B95-3FFC-AA41-9092-4E74C0B4FDBF}" dt="2021-12-02T10:19:41.088" v="1" actId="2696"/>
        <pc:sldMkLst>
          <pc:docMk/>
          <pc:sldMk cId="818524074" sldId="324"/>
        </pc:sldMkLst>
      </pc:sldChg>
      <pc:sldChg chg="del">
        <pc:chgData name="Nabuurs SM, Sanne" userId="d4330de1-1801-493b-862a-3955beb6ddf5" providerId="ADAL" clId="{F53A9B95-3FFC-AA41-9092-4E74C0B4FDBF}" dt="2021-12-02T10:19:51.468" v="2" actId="2696"/>
        <pc:sldMkLst>
          <pc:docMk/>
          <pc:sldMk cId="73905916" sldId="326"/>
        </pc:sldMkLst>
      </pc:sldChg>
      <pc:sldChg chg="del">
        <pc:chgData name="Nabuurs SM, Sanne" userId="d4330de1-1801-493b-862a-3955beb6ddf5" providerId="ADAL" clId="{F53A9B95-3FFC-AA41-9092-4E74C0B4FDBF}" dt="2021-12-02T10:19:41.088" v="1" actId="2696"/>
        <pc:sldMkLst>
          <pc:docMk/>
          <pc:sldMk cId="400315819" sldId="330"/>
        </pc:sldMkLst>
      </pc:sldChg>
      <pc:sldChg chg="del">
        <pc:chgData name="Nabuurs SM, Sanne" userId="d4330de1-1801-493b-862a-3955beb6ddf5" providerId="ADAL" clId="{F53A9B95-3FFC-AA41-9092-4E74C0B4FDBF}" dt="2021-12-02T10:19:41.088" v="1" actId="2696"/>
        <pc:sldMkLst>
          <pc:docMk/>
          <pc:sldMk cId="41703882" sldId="331"/>
        </pc:sldMkLst>
      </pc:sldChg>
      <pc:sldChg chg="del">
        <pc:chgData name="Nabuurs SM, Sanne" userId="d4330de1-1801-493b-862a-3955beb6ddf5" providerId="ADAL" clId="{F53A9B95-3FFC-AA41-9092-4E74C0B4FDBF}" dt="2021-12-02T10:19:41.088" v="1" actId="2696"/>
        <pc:sldMkLst>
          <pc:docMk/>
          <pc:sldMk cId="337374122" sldId="343"/>
        </pc:sldMkLst>
      </pc:sldChg>
      <pc:sldChg chg="del">
        <pc:chgData name="Nabuurs SM, Sanne" userId="d4330de1-1801-493b-862a-3955beb6ddf5" providerId="ADAL" clId="{F53A9B95-3FFC-AA41-9092-4E74C0B4FDBF}" dt="2021-12-02T10:19:41.088" v="1" actId="2696"/>
        <pc:sldMkLst>
          <pc:docMk/>
          <pc:sldMk cId="126085943" sldId="344"/>
        </pc:sldMkLst>
      </pc:sldChg>
      <pc:sldChg chg="del">
        <pc:chgData name="Nabuurs SM, Sanne" userId="d4330de1-1801-493b-862a-3955beb6ddf5" providerId="ADAL" clId="{F53A9B95-3FFC-AA41-9092-4E74C0B4FDBF}" dt="2021-12-02T10:19:41.088" v="1" actId="2696"/>
        <pc:sldMkLst>
          <pc:docMk/>
          <pc:sldMk cId="1729098075" sldId="346"/>
        </pc:sldMkLst>
      </pc:sldChg>
      <pc:sldChg chg="del">
        <pc:chgData name="Nabuurs SM, Sanne" userId="d4330de1-1801-493b-862a-3955beb6ddf5" providerId="ADAL" clId="{F53A9B95-3FFC-AA41-9092-4E74C0B4FDBF}" dt="2021-12-02T10:19:41.088" v="1" actId="2696"/>
        <pc:sldMkLst>
          <pc:docMk/>
          <pc:sldMk cId="1539451177" sldId="347"/>
        </pc:sldMkLst>
      </pc:sldChg>
      <pc:sldChg chg="del">
        <pc:chgData name="Nabuurs SM, Sanne" userId="d4330de1-1801-493b-862a-3955beb6ddf5" providerId="ADAL" clId="{F53A9B95-3FFC-AA41-9092-4E74C0B4FDBF}" dt="2021-12-02T10:19:41.088" v="1" actId="2696"/>
        <pc:sldMkLst>
          <pc:docMk/>
          <pc:sldMk cId="256011226" sldId="348"/>
        </pc:sldMkLst>
      </pc:sldChg>
      <pc:sldChg chg="del">
        <pc:chgData name="Nabuurs SM, Sanne" userId="d4330de1-1801-493b-862a-3955beb6ddf5" providerId="ADAL" clId="{F53A9B95-3FFC-AA41-9092-4E74C0B4FDBF}" dt="2021-12-02T10:19:41.088" v="1" actId="2696"/>
        <pc:sldMkLst>
          <pc:docMk/>
          <pc:sldMk cId="793723571" sldId="349"/>
        </pc:sldMkLst>
      </pc:sldChg>
      <pc:sldChg chg="addSp delSp modSp new mod">
        <pc:chgData name="Nabuurs SM, Sanne" userId="d4330de1-1801-493b-862a-3955beb6ddf5" providerId="ADAL" clId="{F53A9B95-3FFC-AA41-9092-4E74C0B4FDBF}" dt="2021-12-02T11:14:10.882" v="17" actId="732"/>
        <pc:sldMkLst>
          <pc:docMk/>
          <pc:sldMk cId="2333548469" sldId="359"/>
        </pc:sldMkLst>
        <pc:spChg chg="del">
          <ac:chgData name="Nabuurs SM, Sanne" userId="d4330de1-1801-493b-862a-3955beb6ddf5" providerId="ADAL" clId="{F53A9B95-3FFC-AA41-9092-4E74C0B4FDBF}" dt="2021-12-02T11:12:53.453" v="4"/>
          <ac:spMkLst>
            <pc:docMk/>
            <pc:sldMk cId="2333548469" sldId="359"/>
            <ac:spMk id="3" creationId="{A0116B52-C14F-E34B-8D21-8194603ED537}"/>
          </ac:spMkLst>
        </pc:spChg>
        <pc:spChg chg="add mod">
          <ac:chgData name="Nabuurs SM, Sanne" userId="d4330de1-1801-493b-862a-3955beb6ddf5" providerId="ADAL" clId="{F53A9B95-3FFC-AA41-9092-4E74C0B4FDBF}" dt="2021-12-02T11:13:35.387" v="12" actId="2085"/>
          <ac:spMkLst>
            <pc:docMk/>
            <pc:sldMk cId="2333548469" sldId="359"/>
            <ac:spMk id="6" creationId="{A475D2FD-EAE9-6841-83F4-7B7EB8360A97}"/>
          </ac:spMkLst>
        </pc:spChg>
        <pc:spChg chg="add mod">
          <ac:chgData name="Nabuurs SM, Sanne" userId="d4330de1-1801-493b-862a-3955beb6ddf5" providerId="ADAL" clId="{F53A9B95-3FFC-AA41-9092-4E74C0B4FDBF}" dt="2021-12-02T11:13:43.500" v="15" actId="14100"/>
          <ac:spMkLst>
            <pc:docMk/>
            <pc:sldMk cId="2333548469" sldId="359"/>
            <ac:spMk id="7" creationId="{73F61F53-590D-2844-952E-8C2FE8AF5B9C}"/>
          </ac:spMkLst>
        </pc:spChg>
        <pc:picChg chg="add mod modCrop">
          <ac:chgData name="Nabuurs SM, Sanne" userId="d4330de1-1801-493b-862a-3955beb6ddf5" providerId="ADAL" clId="{F53A9B95-3FFC-AA41-9092-4E74C0B4FDBF}" dt="2021-12-02T11:14:10.882" v="17" actId="732"/>
          <ac:picMkLst>
            <pc:docMk/>
            <pc:sldMk cId="2333548469" sldId="359"/>
            <ac:picMk id="5" creationId="{3185ABB7-BA97-E14F-BFC4-0520CCF4AD89}"/>
          </ac:picMkLst>
        </pc:picChg>
      </pc:sldChg>
      <pc:sldChg chg="del">
        <pc:chgData name="Nabuurs SM, Sanne" userId="d4330de1-1801-493b-862a-3955beb6ddf5" providerId="ADAL" clId="{F53A9B95-3FFC-AA41-9092-4E74C0B4FDBF}" dt="2021-12-02T10:19:41.088" v="1" actId="2696"/>
        <pc:sldMkLst>
          <pc:docMk/>
          <pc:sldMk cId="2552249821" sldId="360"/>
        </pc:sldMkLst>
      </pc:sldChg>
      <pc:sldChg chg="del">
        <pc:chgData name="Nabuurs SM, Sanne" userId="d4330de1-1801-493b-862a-3955beb6ddf5" providerId="ADAL" clId="{F53A9B95-3FFC-AA41-9092-4E74C0B4FDBF}" dt="2021-12-02T10:19:41.088" v="1" actId="2696"/>
        <pc:sldMkLst>
          <pc:docMk/>
          <pc:sldMk cId="1984956532" sldId="362"/>
        </pc:sldMkLst>
      </pc:sldChg>
      <pc:sldChg chg="del">
        <pc:chgData name="Nabuurs SM, Sanne" userId="d4330de1-1801-493b-862a-3955beb6ddf5" providerId="ADAL" clId="{F53A9B95-3FFC-AA41-9092-4E74C0B4FDBF}" dt="2021-12-02T10:19:41.088" v="1" actId="2696"/>
        <pc:sldMkLst>
          <pc:docMk/>
          <pc:sldMk cId="355194109" sldId="363"/>
        </pc:sldMkLst>
      </pc:sldChg>
      <pc:sldChg chg="del">
        <pc:chgData name="Nabuurs SM, Sanne" userId="d4330de1-1801-493b-862a-3955beb6ddf5" providerId="ADAL" clId="{F53A9B95-3FFC-AA41-9092-4E74C0B4FDBF}" dt="2021-12-02T10:19:41.088" v="1" actId="2696"/>
        <pc:sldMkLst>
          <pc:docMk/>
          <pc:sldMk cId="1255808178" sldId="364"/>
        </pc:sldMkLst>
      </pc:sldChg>
      <pc:sldChg chg="del">
        <pc:chgData name="Nabuurs SM, Sanne" userId="d4330de1-1801-493b-862a-3955beb6ddf5" providerId="ADAL" clId="{F53A9B95-3FFC-AA41-9092-4E74C0B4FDBF}" dt="2021-12-02T10:19:41.088" v="1" actId="2696"/>
        <pc:sldMkLst>
          <pc:docMk/>
          <pc:sldMk cId="301657737" sldId="365"/>
        </pc:sldMkLst>
      </pc:sldChg>
      <pc:sldChg chg="del">
        <pc:chgData name="Nabuurs SM, Sanne" userId="d4330de1-1801-493b-862a-3955beb6ddf5" providerId="ADAL" clId="{F53A9B95-3FFC-AA41-9092-4E74C0B4FDBF}" dt="2021-12-02T10:19:41.088" v="1" actId="2696"/>
        <pc:sldMkLst>
          <pc:docMk/>
          <pc:sldMk cId="149797891" sldId="369"/>
        </pc:sldMkLst>
      </pc:sldChg>
      <pc:sldChg chg="del">
        <pc:chgData name="Nabuurs SM, Sanne" userId="d4330de1-1801-493b-862a-3955beb6ddf5" providerId="ADAL" clId="{F53A9B95-3FFC-AA41-9092-4E74C0B4FDBF}" dt="2021-12-02T10:19:51.468" v="2" actId="2696"/>
        <pc:sldMkLst>
          <pc:docMk/>
          <pc:sldMk cId="3304445440" sldId="371"/>
        </pc:sldMkLst>
      </pc:sldChg>
      <pc:sldChg chg="del">
        <pc:chgData name="Nabuurs SM, Sanne" userId="d4330de1-1801-493b-862a-3955beb6ddf5" providerId="ADAL" clId="{F53A9B95-3FFC-AA41-9092-4E74C0B4FDBF}" dt="2021-12-02T10:19:41.088" v="1" actId="2696"/>
        <pc:sldMkLst>
          <pc:docMk/>
          <pc:sldMk cId="1481285198" sldId="372"/>
        </pc:sldMkLst>
      </pc:sldChg>
      <pc:sldChg chg="del">
        <pc:chgData name="Nabuurs SM, Sanne" userId="d4330de1-1801-493b-862a-3955beb6ddf5" providerId="ADAL" clId="{F53A9B95-3FFC-AA41-9092-4E74C0B4FDBF}" dt="2021-12-02T10:19:41.088" v="1" actId="2696"/>
        <pc:sldMkLst>
          <pc:docMk/>
          <pc:sldMk cId="1348082097" sldId="3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889938" cy="4936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nl-NL" altLang="nl-NL"/>
          </a:p>
        </p:txBody>
      </p:sp>
      <p:sp>
        <p:nvSpPr>
          <p:cNvPr id="5123" name="Rectangle 3"/>
          <p:cNvSpPr>
            <a:spLocks noGrp="1" noChangeArrowheads="1"/>
          </p:cNvSpPr>
          <p:nvPr>
            <p:ph type="dt" idx="1"/>
          </p:nvPr>
        </p:nvSpPr>
        <p:spPr bwMode="auto">
          <a:xfrm>
            <a:off x="3777607" y="0"/>
            <a:ext cx="2889938" cy="4936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nl-NL" altLang="nl-NL"/>
          </a:p>
        </p:txBody>
      </p:sp>
      <p:sp>
        <p:nvSpPr>
          <p:cNvPr id="5124" name="Rectangle 4"/>
          <p:cNvSpPr>
            <a:spLocks noGrp="1" noRot="1" noChangeAspect="1" noChangeArrowheads="1" noTextEdit="1"/>
          </p:cNvSpPr>
          <p:nvPr>
            <p:ph type="sldImg" idx="2"/>
          </p:nvPr>
        </p:nvSpPr>
        <p:spPr bwMode="auto">
          <a:xfrm>
            <a:off x="42863" y="739775"/>
            <a:ext cx="6583362" cy="3703638"/>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5125" name="Rectangle 5"/>
          <p:cNvSpPr>
            <a:spLocks noGrp="1" noChangeArrowheads="1"/>
          </p:cNvSpPr>
          <p:nvPr>
            <p:ph type="body" sz="quarter" idx="3"/>
          </p:nvPr>
        </p:nvSpPr>
        <p:spPr bwMode="auto">
          <a:xfrm>
            <a:off x="666909" y="4689515"/>
            <a:ext cx="5335270" cy="44426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nl-NL" altLang="nl-NL"/>
              <a:t>Click to edit Master text styles</a:t>
            </a:r>
          </a:p>
          <a:p>
            <a:pPr lvl="1"/>
            <a:r>
              <a:rPr lang="nl-NL" altLang="nl-NL"/>
              <a:t>Second level</a:t>
            </a:r>
          </a:p>
          <a:p>
            <a:pPr lvl="2"/>
            <a:r>
              <a:rPr lang="nl-NL" altLang="nl-NL"/>
              <a:t>Third level</a:t>
            </a:r>
          </a:p>
          <a:p>
            <a:pPr lvl="3"/>
            <a:r>
              <a:rPr lang="nl-NL" altLang="nl-NL"/>
              <a:t>Fourth level</a:t>
            </a:r>
          </a:p>
          <a:p>
            <a:pPr lvl="4"/>
            <a:r>
              <a:rPr lang="nl-NL" altLang="nl-NL"/>
              <a:t>Fifth level</a:t>
            </a:r>
          </a:p>
        </p:txBody>
      </p:sp>
      <p:sp>
        <p:nvSpPr>
          <p:cNvPr id="5126" name="Rectangle 6"/>
          <p:cNvSpPr>
            <a:spLocks noGrp="1" noChangeArrowheads="1"/>
          </p:cNvSpPr>
          <p:nvPr>
            <p:ph type="ftr" sz="quarter" idx="4"/>
          </p:nvPr>
        </p:nvSpPr>
        <p:spPr bwMode="auto">
          <a:xfrm>
            <a:off x="0" y="9377316"/>
            <a:ext cx="2889938" cy="4936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nl-NL" altLang="nl-NL"/>
          </a:p>
        </p:txBody>
      </p:sp>
      <p:sp>
        <p:nvSpPr>
          <p:cNvPr id="5127" name="Rectangle 7"/>
          <p:cNvSpPr>
            <a:spLocks noGrp="1" noChangeArrowheads="1"/>
          </p:cNvSpPr>
          <p:nvPr>
            <p:ph type="sldNum" sz="quarter" idx="5"/>
          </p:nvPr>
        </p:nvSpPr>
        <p:spPr bwMode="auto">
          <a:xfrm>
            <a:off x="3777607" y="9377316"/>
            <a:ext cx="2889938" cy="4936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684734F5-513D-49CA-B880-0A9DD3E1651B}" type="slidenum">
              <a:rPr lang="nl-NL" altLang="nl-NL"/>
              <a:pPr/>
              <a:t>‹#›</a:t>
            </a:fld>
            <a:endParaRPr lang="nl-NL" altLang="nl-NL"/>
          </a:p>
        </p:txBody>
      </p:sp>
    </p:spTree>
    <p:extLst>
      <p:ext uri="{BB962C8B-B14F-4D97-AF65-F5344CB8AC3E}">
        <p14:creationId xmlns:p14="http://schemas.microsoft.com/office/powerpoint/2010/main" val="1050513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684734F5-513D-49CA-B880-0A9DD3E1651B}" type="slidenum">
              <a:rPr lang="nl-NL" altLang="nl-NL" smtClean="0"/>
              <a:pPr/>
              <a:t>1</a:t>
            </a:fld>
            <a:endParaRPr lang="nl-NL" altLang="nl-NL"/>
          </a:p>
        </p:txBody>
      </p:sp>
    </p:spTree>
    <p:extLst>
      <p:ext uri="{BB962C8B-B14F-4D97-AF65-F5344CB8AC3E}">
        <p14:creationId xmlns:p14="http://schemas.microsoft.com/office/powerpoint/2010/main" val="1570713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43DCB6-5EC0-442F-BDEF-82C26C915158}" type="slidenum">
              <a:rPr lang="nl-NL" altLang="nl-NL"/>
              <a:pPr/>
              <a:t>15</a:t>
            </a:fld>
            <a:endParaRPr lang="nl-NL" altLang="nl-NL"/>
          </a:p>
        </p:txBody>
      </p:sp>
      <p:sp>
        <p:nvSpPr>
          <p:cNvPr id="38914" name="Rectangle 2"/>
          <p:cNvSpPr>
            <a:spLocks noGrp="1" noRot="1" noChangeAspect="1" noChangeArrowheads="1" noTextEdit="1"/>
          </p:cNvSpPr>
          <p:nvPr>
            <p:ph type="sldImg"/>
          </p:nvPr>
        </p:nvSpPr>
        <p:spPr>
          <a:xfrm>
            <a:off x="42863" y="739775"/>
            <a:ext cx="6583362" cy="3703638"/>
          </a:xfrm>
          <a:ln/>
        </p:spPr>
      </p:sp>
      <p:sp>
        <p:nvSpPr>
          <p:cNvPr id="38915" name="Rectangle 3"/>
          <p:cNvSpPr>
            <a:spLocks noGrp="1" noChangeArrowheads="1"/>
          </p:cNvSpPr>
          <p:nvPr>
            <p:ph type="body" idx="1"/>
          </p:nvPr>
        </p:nvSpPr>
        <p:spPr/>
        <p:txBody>
          <a:bodyPr/>
          <a:lstStyle/>
          <a:p>
            <a:r>
              <a:rPr lang="nl-NL" altLang="nl-NL"/>
              <a:t>Als</a:t>
            </a:r>
            <a:r>
              <a:rPr lang="nl-NL" altLang="nl-NL" baseline="0"/>
              <a:t> we nu 2 </a:t>
            </a:r>
            <a:r>
              <a:rPr lang="el-GR" altLang="nl-NL" baseline="0"/>
              <a:t>α</a:t>
            </a:r>
            <a:r>
              <a:rPr lang="nl-NL" altLang="nl-NL" baseline="0"/>
              <a:t>-D-glucose moleculen nemen, wordt o</a:t>
            </a:r>
            <a:r>
              <a:rPr lang="nl-NL" altLang="nl-NL"/>
              <a:t>p deze manier</a:t>
            </a:r>
            <a:r>
              <a:rPr lang="nl-NL" altLang="nl-NL" baseline="0"/>
              <a:t> een </a:t>
            </a:r>
            <a:r>
              <a:rPr lang="el-GR" altLang="nl-NL" baseline="0"/>
              <a:t>α</a:t>
            </a:r>
            <a:r>
              <a:rPr lang="nl-NL" altLang="nl-NL" baseline="0"/>
              <a:t>(1,4) </a:t>
            </a:r>
            <a:r>
              <a:rPr lang="nl-NL" altLang="nl-NL" baseline="0" err="1"/>
              <a:t>glycosidische</a:t>
            </a:r>
            <a:r>
              <a:rPr lang="nl-NL" altLang="nl-NL" baseline="0"/>
              <a:t> binding gevormd waarbij de OH-groep op het C-1 atoom van het ene suikermolecuul een binding aangaat met het C-4 atoom van het volgende suikermolecuul. Op deze manier kunnen lange ketens gevormd worden van 1,4-glycosidische bindingen. Wanneer de OH-groep van het C-1 atoom een binding aangaat met de OH-groep van het C-6 atoom ontstaat een </a:t>
            </a:r>
            <a:r>
              <a:rPr lang="el-GR" altLang="nl-NL" baseline="0"/>
              <a:t>α</a:t>
            </a:r>
            <a:r>
              <a:rPr lang="nl-NL" altLang="nl-NL" baseline="0"/>
              <a:t>(1,6) </a:t>
            </a:r>
            <a:r>
              <a:rPr lang="nl-NL" altLang="nl-NL" baseline="0" err="1"/>
              <a:t>glycosidische</a:t>
            </a:r>
            <a:r>
              <a:rPr lang="nl-NL" altLang="nl-NL" baseline="0"/>
              <a:t> binding. We zullen straks zien dat deze </a:t>
            </a:r>
            <a:r>
              <a:rPr lang="nl-NL" altLang="nl-NL" baseline="0" err="1"/>
              <a:t>glycosidische</a:t>
            </a:r>
            <a:r>
              <a:rPr lang="nl-NL" altLang="nl-NL" baseline="0"/>
              <a:t> bindingen zorgen voor een vertakking in de lineaire keten van amylopectine en glycogeen.</a:t>
            </a:r>
            <a:endParaRPr lang="nl-NL" altLang="nl-NL"/>
          </a:p>
        </p:txBody>
      </p:sp>
    </p:spTree>
    <p:extLst>
      <p:ext uri="{BB962C8B-B14F-4D97-AF65-F5344CB8AC3E}">
        <p14:creationId xmlns:p14="http://schemas.microsoft.com/office/powerpoint/2010/main" val="1413293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r>
              <a:rPr lang="nl-NL" noProof="0"/>
              <a:t>Suikers</a:t>
            </a:r>
            <a:r>
              <a:rPr lang="en-US"/>
              <a:t> </a:t>
            </a:r>
            <a:r>
              <a:rPr lang="en-US" err="1"/>
              <a:t>kunnen</a:t>
            </a:r>
            <a:r>
              <a:rPr lang="en-US" baseline="0"/>
              <a:t> </a:t>
            </a:r>
            <a:r>
              <a:rPr lang="en-US" baseline="0" err="1"/>
              <a:t>naast</a:t>
            </a:r>
            <a:r>
              <a:rPr lang="en-US" baseline="0"/>
              <a:t> </a:t>
            </a:r>
            <a:r>
              <a:rPr lang="en-US" baseline="0" err="1"/>
              <a:t>lange</a:t>
            </a:r>
            <a:r>
              <a:rPr lang="en-US" baseline="0"/>
              <a:t> </a:t>
            </a:r>
            <a:r>
              <a:rPr lang="en-US" baseline="0" err="1"/>
              <a:t>ketens</a:t>
            </a:r>
            <a:r>
              <a:rPr lang="en-US" baseline="0"/>
              <a:t> </a:t>
            </a:r>
            <a:r>
              <a:rPr lang="en-US" baseline="0" err="1"/>
              <a:t>ook</a:t>
            </a:r>
            <a:r>
              <a:rPr lang="en-US" baseline="0"/>
              <a:t> </a:t>
            </a:r>
            <a:r>
              <a:rPr lang="en-US" baseline="0" err="1"/>
              <a:t>disacchariden</a:t>
            </a:r>
            <a:r>
              <a:rPr lang="en-US" baseline="0"/>
              <a:t> of </a:t>
            </a:r>
            <a:r>
              <a:rPr lang="en-US" baseline="0" err="1"/>
              <a:t>oligosacchariden</a:t>
            </a:r>
            <a:r>
              <a:rPr lang="en-US" baseline="0"/>
              <a:t> </a:t>
            </a:r>
            <a:r>
              <a:rPr lang="en-US" baseline="0" err="1"/>
              <a:t>vormen</a:t>
            </a:r>
            <a:r>
              <a:rPr lang="en-US" baseline="0"/>
              <a:t>. </a:t>
            </a:r>
            <a:r>
              <a:rPr lang="en-US" baseline="0" err="1"/>
              <a:t>Voorbeelden</a:t>
            </a:r>
            <a:r>
              <a:rPr lang="en-US" baseline="0"/>
              <a:t> </a:t>
            </a:r>
            <a:r>
              <a:rPr lang="en-US" baseline="0" err="1"/>
              <a:t>hiervan</a:t>
            </a:r>
            <a:r>
              <a:rPr lang="en-US" baseline="0"/>
              <a:t> </a:t>
            </a:r>
            <a:r>
              <a:rPr lang="en-US" baseline="0" err="1"/>
              <a:t>zijn</a:t>
            </a:r>
            <a:r>
              <a:rPr lang="en-US" baseline="0"/>
              <a:t> Sucrose </a:t>
            </a:r>
            <a:r>
              <a:rPr lang="en-US" baseline="0" err="1"/>
              <a:t>welke</a:t>
            </a:r>
            <a:r>
              <a:rPr lang="en-US" baseline="0"/>
              <a:t> </a:t>
            </a:r>
            <a:r>
              <a:rPr lang="en-US" baseline="0" err="1"/>
              <a:t>bestaat</a:t>
            </a:r>
            <a:r>
              <a:rPr lang="en-US" baseline="0"/>
              <a:t> </a:t>
            </a:r>
            <a:r>
              <a:rPr lang="en-US" baseline="0" err="1"/>
              <a:t>uit</a:t>
            </a:r>
            <a:r>
              <a:rPr lang="en-US" baseline="0"/>
              <a:t> </a:t>
            </a:r>
            <a:r>
              <a:rPr lang="en-US" baseline="0" err="1"/>
              <a:t>een</a:t>
            </a:r>
            <a:r>
              <a:rPr lang="en-US" baseline="0"/>
              <a:t> glucose en </a:t>
            </a:r>
            <a:r>
              <a:rPr lang="en-US" baseline="0" err="1"/>
              <a:t>een</a:t>
            </a:r>
            <a:r>
              <a:rPr lang="en-US" baseline="0"/>
              <a:t> fructose </a:t>
            </a:r>
            <a:r>
              <a:rPr lang="en-US" baseline="0" err="1"/>
              <a:t>molecuul</a:t>
            </a:r>
            <a:r>
              <a:rPr lang="en-US" baseline="0"/>
              <a:t>. Lactose </a:t>
            </a:r>
            <a:r>
              <a:rPr lang="en-US" baseline="0" err="1"/>
              <a:t>bestaat</a:t>
            </a:r>
            <a:r>
              <a:rPr lang="en-US" baseline="0"/>
              <a:t> </a:t>
            </a:r>
            <a:r>
              <a:rPr lang="en-US" baseline="0" err="1"/>
              <a:t>uit</a:t>
            </a:r>
            <a:r>
              <a:rPr lang="en-US" baseline="0"/>
              <a:t> </a:t>
            </a:r>
            <a:r>
              <a:rPr lang="en-US" baseline="0" err="1"/>
              <a:t>een</a:t>
            </a:r>
            <a:r>
              <a:rPr lang="en-US" baseline="0"/>
              <a:t> </a:t>
            </a:r>
            <a:r>
              <a:rPr lang="en-US" baseline="0" err="1"/>
              <a:t>galactose</a:t>
            </a:r>
            <a:r>
              <a:rPr lang="en-US" baseline="0"/>
              <a:t> en glucose </a:t>
            </a:r>
            <a:r>
              <a:rPr lang="en-US" baseline="0" err="1"/>
              <a:t>molecuul</a:t>
            </a:r>
            <a:r>
              <a:rPr lang="en-US" baseline="0"/>
              <a:t>, en maltose </a:t>
            </a:r>
            <a:r>
              <a:rPr lang="en-US" baseline="0" err="1"/>
              <a:t>bestaat</a:t>
            </a:r>
            <a:r>
              <a:rPr lang="en-US" baseline="0"/>
              <a:t> </a:t>
            </a:r>
            <a:r>
              <a:rPr lang="en-US" baseline="0" err="1"/>
              <a:t>uit</a:t>
            </a:r>
            <a:r>
              <a:rPr lang="en-US" baseline="0"/>
              <a:t> 2 glucose </a:t>
            </a:r>
            <a:r>
              <a:rPr lang="en-US" baseline="0" err="1"/>
              <a:t>moleculen</a:t>
            </a:r>
            <a:r>
              <a:rPr lang="en-US" baseline="0"/>
              <a:t>. Sucrose </a:t>
            </a:r>
            <a:r>
              <a:rPr lang="en-US" baseline="0" err="1"/>
              <a:t>wordt</a:t>
            </a:r>
            <a:r>
              <a:rPr lang="en-US" baseline="0"/>
              <a:t> </a:t>
            </a:r>
            <a:r>
              <a:rPr lang="en-US" baseline="0" err="1"/>
              <a:t>gebruikt</a:t>
            </a:r>
            <a:r>
              <a:rPr lang="en-US" baseline="0"/>
              <a:t> </a:t>
            </a:r>
            <a:r>
              <a:rPr lang="en-US" baseline="0" err="1"/>
              <a:t>als</a:t>
            </a:r>
            <a:r>
              <a:rPr lang="en-US" baseline="0"/>
              <a:t> </a:t>
            </a:r>
            <a:r>
              <a:rPr lang="en-US" baseline="0" err="1"/>
              <a:t>algemeen</a:t>
            </a:r>
            <a:r>
              <a:rPr lang="en-US" baseline="0"/>
              <a:t> </a:t>
            </a:r>
            <a:r>
              <a:rPr lang="en-US" baseline="0" err="1"/>
              <a:t>suiker</a:t>
            </a:r>
            <a:r>
              <a:rPr lang="en-US" baseline="0"/>
              <a:t> </a:t>
            </a:r>
            <a:r>
              <a:rPr lang="en-US" baseline="0" err="1"/>
              <a:t>wat</a:t>
            </a:r>
            <a:r>
              <a:rPr lang="en-US" baseline="0"/>
              <a:t> je in je </a:t>
            </a:r>
            <a:r>
              <a:rPr lang="en-US" baseline="0" err="1"/>
              <a:t>koffie</a:t>
            </a:r>
            <a:r>
              <a:rPr lang="en-US" baseline="0"/>
              <a:t> </a:t>
            </a:r>
            <a:r>
              <a:rPr lang="en-US" baseline="0" err="1"/>
              <a:t>doet</a:t>
            </a:r>
            <a:r>
              <a:rPr lang="en-US" baseline="0"/>
              <a:t>, lactose is het </a:t>
            </a:r>
            <a:r>
              <a:rPr lang="en-US" baseline="0" err="1"/>
              <a:t>melksuiker</a:t>
            </a:r>
            <a:r>
              <a:rPr lang="en-US" baseline="0"/>
              <a:t> </a:t>
            </a:r>
            <a:r>
              <a:rPr lang="en-US" baseline="0" err="1"/>
              <a:t>wat</a:t>
            </a:r>
            <a:r>
              <a:rPr lang="en-US" baseline="0"/>
              <a:t> in </a:t>
            </a:r>
            <a:r>
              <a:rPr lang="en-US" baseline="0" err="1"/>
              <a:t>melk</a:t>
            </a:r>
            <a:r>
              <a:rPr lang="en-US" baseline="0"/>
              <a:t> zit, en maltose </a:t>
            </a:r>
            <a:r>
              <a:rPr lang="en-US" baseline="0" err="1"/>
              <a:t>wordt</a:t>
            </a:r>
            <a:r>
              <a:rPr lang="en-US" baseline="0"/>
              <a:t> </a:t>
            </a:r>
            <a:r>
              <a:rPr lang="en-US" baseline="0" err="1"/>
              <a:t>gevormd</a:t>
            </a:r>
            <a:r>
              <a:rPr lang="en-US" baseline="0"/>
              <a:t> in het </a:t>
            </a:r>
            <a:r>
              <a:rPr lang="en-US" baseline="0" err="1"/>
              <a:t>gistingsproces</a:t>
            </a:r>
            <a:r>
              <a:rPr lang="en-US" baseline="0"/>
              <a:t> in </a:t>
            </a:r>
            <a:r>
              <a:rPr lang="en-US" baseline="0" err="1"/>
              <a:t>alcoholische</a:t>
            </a:r>
            <a:r>
              <a:rPr lang="en-US" baseline="0"/>
              <a:t> </a:t>
            </a:r>
            <a:r>
              <a:rPr lang="en-US" baseline="0" err="1"/>
              <a:t>dranken</a:t>
            </a:r>
            <a:r>
              <a:rPr lang="en-US" baseline="0"/>
              <a:t>, </a:t>
            </a:r>
            <a:r>
              <a:rPr lang="en-US" baseline="0" err="1"/>
              <a:t>waarna</a:t>
            </a:r>
            <a:r>
              <a:rPr lang="en-US" baseline="0"/>
              <a:t> het </a:t>
            </a:r>
            <a:r>
              <a:rPr lang="en-US" baseline="0" err="1"/>
              <a:t>wordt</a:t>
            </a:r>
            <a:r>
              <a:rPr lang="en-US" baseline="0"/>
              <a:t> </a:t>
            </a:r>
            <a:r>
              <a:rPr lang="en-US" baseline="0" err="1"/>
              <a:t>afgebroken</a:t>
            </a:r>
            <a:r>
              <a:rPr lang="en-US" baseline="0"/>
              <a:t> tot de </a:t>
            </a:r>
            <a:r>
              <a:rPr lang="en-US" baseline="0" err="1"/>
              <a:t>glucosemoleculen</a:t>
            </a:r>
            <a:r>
              <a:rPr lang="en-US" baseline="0"/>
              <a:t> en </a:t>
            </a:r>
            <a:r>
              <a:rPr lang="en-US" baseline="0" err="1"/>
              <a:t>vervolgens</a:t>
            </a:r>
            <a:r>
              <a:rPr lang="en-US" baseline="0"/>
              <a:t> </a:t>
            </a:r>
            <a:r>
              <a:rPr lang="en-US" baseline="0" err="1"/>
              <a:t>gefermenteerd</a:t>
            </a:r>
            <a:r>
              <a:rPr lang="en-US" baseline="0"/>
              <a:t> </a:t>
            </a:r>
            <a:r>
              <a:rPr lang="en-US" baseline="0" err="1"/>
              <a:t>wordt</a:t>
            </a:r>
            <a:r>
              <a:rPr lang="en-US" baseline="0"/>
              <a:t> tot alcohol.</a:t>
            </a:r>
            <a:endParaRPr lang="en-US"/>
          </a:p>
        </p:txBody>
      </p:sp>
      <p:sp>
        <p:nvSpPr>
          <p:cNvPr id="4" name="Slide Number Placeholder 3"/>
          <p:cNvSpPr>
            <a:spLocks noGrp="1"/>
          </p:cNvSpPr>
          <p:nvPr>
            <p:ph type="sldNum" sz="quarter" idx="10"/>
          </p:nvPr>
        </p:nvSpPr>
        <p:spPr/>
        <p:txBody>
          <a:bodyPr/>
          <a:lstStyle/>
          <a:p>
            <a:fld id="{684734F5-513D-49CA-B880-0A9DD3E1651B}" type="slidenum">
              <a:rPr lang="nl-NL" altLang="nl-NL" smtClean="0"/>
              <a:pPr/>
              <a:t>16</a:t>
            </a:fld>
            <a:endParaRPr lang="nl-NL" altLang="nl-NL"/>
          </a:p>
        </p:txBody>
      </p:sp>
    </p:spTree>
    <p:extLst>
      <p:ext uri="{BB962C8B-B14F-4D97-AF65-F5344CB8AC3E}">
        <p14:creationId xmlns:p14="http://schemas.microsoft.com/office/powerpoint/2010/main" val="908055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780801-B78B-41B6-9436-9689CB64CDC0}" type="slidenum">
              <a:rPr lang="nl-NL" altLang="nl-NL"/>
              <a:pPr/>
              <a:t>17</a:t>
            </a:fld>
            <a:endParaRPr lang="nl-NL" altLang="nl-NL"/>
          </a:p>
        </p:txBody>
      </p:sp>
      <p:sp>
        <p:nvSpPr>
          <p:cNvPr id="66562" name="Rectangle 2"/>
          <p:cNvSpPr>
            <a:spLocks noGrp="1" noRot="1" noChangeAspect="1" noChangeArrowheads="1" noTextEdit="1"/>
          </p:cNvSpPr>
          <p:nvPr>
            <p:ph type="sldImg"/>
          </p:nvPr>
        </p:nvSpPr>
        <p:spPr>
          <a:xfrm>
            <a:off x="42863" y="739775"/>
            <a:ext cx="6583362" cy="3703638"/>
          </a:xfrm>
          <a:ln/>
        </p:spPr>
      </p:sp>
      <p:sp>
        <p:nvSpPr>
          <p:cNvPr id="66563" name="Rectangle 3"/>
          <p:cNvSpPr>
            <a:spLocks noGrp="1" noChangeArrowheads="1"/>
          </p:cNvSpPr>
          <p:nvPr>
            <p:ph type="body" idx="1"/>
          </p:nvPr>
        </p:nvSpPr>
        <p:spPr/>
        <p:txBody>
          <a:bodyPr/>
          <a:lstStyle/>
          <a:p>
            <a:r>
              <a:rPr lang="nl-NL" altLang="nl-NL" err="1"/>
              <a:t>By</a:t>
            </a:r>
            <a:r>
              <a:rPr lang="nl-NL" altLang="nl-NL"/>
              <a:t> </a:t>
            </a:r>
            <a:r>
              <a:rPr lang="nl-NL" altLang="nl-NL" err="1"/>
              <a:t>polysaccahriden</a:t>
            </a:r>
            <a:r>
              <a:rPr lang="nl-NL" altLang="nl-NL"/>
              <a:t> maken we onderscheid tussen </a:t>
            </a:r>
            <a:r>
              <a:rPr lang="nl-NL" altLang="nl-NL" err="1"/>
              <a:t>homopolysacchariden</a:t>
            </a:r>
            <a:r>
              <a:rPr lang="nl-NL" altLang="nl-NL" baseline="0"/>
              <a:t> en </a:t>
            </a:r>
            <a:r>
              <a:rPr lang="nl-NL" altLang="nl-NL" baseline="0" err="1"/>
              <a:t>heteropolysacchariden</a:t>
            </a:r>
            <a:r>
              <a:rPr lang="nl-NL" altLang="nl-NL" baseline="0"/>
              <a:t>. </a:t>
            </a:r>
            <a:r>
              <a:rPr lang="nl-NL" altLang="nl-NL" baseline="0" err="1"/>
              <a:t>Homopolysacchariden</a:t>
            </a:r>
            <a:r>
              <a:rPr lang="nl-NL" altLang="nl-NL" baseline="0"/>
              <a:t> bestaan uit maar een soort monosaccharide. </a:t>
            </a:r>
            <a:r>
              <a:rPr lang="nl-NL" altLang="nl-NL" baseline="0" err="1"/>
              <a:t>Heteropolysaccahriden</a:t>
            </a:r>
            <a:r>
              <a:rPr lang="nl-NL" altLang="nl-NL" baseline="0"/>
              <a:t> bestaan uit een of meer verschillende monosacchariden. Bij het karakteriseren van </a:t>
            </a:r>
            <a:r>
              <a:rPr lang="nl-NL" altLang="nl-NL" baseline="0" err="1"/>
              <a:t>polysacchariden</a:t>
            </a:r>
            <a:r>
              <a:rPr lang="nl-NL" altLang="nl-NL" baseline="0"/>
              <a:t> letten we op het soort monomeer dat voorkomt in de keten (dit is vaak glucose), maar ook hoe de monomeren met elkaar verbonden zijn.</a:t>
            </a:r>
            <a:r>
              <a:rPr lang="nl-NL" altLang="nl-NL"/>
              <a:t> Op deze</a:t>
            </a:r>
            <a:r>
              <a:rPr lang="nl-NL" altLang="nl-NL" baseline="0"/>
              <a:t> manier maken we onderscheid tussen o.a. </a:t>
            </a:r>
            <a:r>
              <a:rPr lang="nl-NL" altLang="nl-NL"/>
              <a:t>cellulose, zetmeel, glycogeen, chitine.</a:t>
            </a:r>
          </a:p>
        </p:txBody>
      </p:sp>
    </p:spTree>
    <p:extLst>
      <p:ext uri="{BB962C8B-B14F-4D97-AF65-F5344CB8AC3E}">
        <p14:creationId xmlns:p14="http://schemas.microsoft.com/office/powerpoint/2010/main" val="1427441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98EE70-5222-4D14-9D6F-3F8ED8F4B557}" type="slidenum">
              <a:rPr lang="nl-NL" altLang="nl-NL"/>
              <a:pPr/>
              <a:t>18</a:t>
            </a:fld>
            <a:endParaRPr lang="nl-NL" altLang="nl-NL"/>
          </a:p>
        </p:txBody>
      </p:sp>
      <p:sp>
        <p:nvSpPr>
          <p:cNvPr id="74754" name="Rectangle 2"/>
          <p:cNvSpPr>
            <a:spLocks noGrp="1" noRot="1" noChangeAspect="1" noChangeArrowheads="1" noTextEdit="1"/>
          </p:cNvSpPr>
          <p:nvPr>
            <p:ph type="sldImg"/>
          </p:nvPr>
        </p:nvSpPr>
        <p:spPr>
          <a:xfrm>
            <a:off x="42863" y="739775"/>
            <a:ext cx="6583362" cy="3703638"/>
          </a:xfrm>
          <a:ln/>
        </p:spPr>
      </p:sp>
      <p:sp>
        <p:nvSpPr>
          <p:cNvPr id="74755" name="Rectangle 3"/>
          <p:cNvSpPr>
            <a:spLocks noGrp="1" noChangeArrowheads="1"/>
          </p:cNvSpPr>
          <p:nvPr>
            <p:ph type="body" idx="1"/>
          </p:nvPr>
        </p:nvSpPr>
        <p:spPr/>
        <p:txBody>
          <a:bodyPr/>
          <a:lstStyle/>
          <a:p>
            <a:r>
              <a:rPr lang="nl-NL" altLang="nl-NL"/>
              <a:t>Glycogeen bestaat net</a:t>
            </a:r>
            <a:r>
              <a:rPr lang="nl-NL" altLang="nl-NL" baseline="0"/>
              <a:t> als zetmeel uit glucose moleculen die via een </a:t>
            </a:r>
            <a:r>
              <a:rPr lang="el-GR" altLang="nl-NL">
                <a:latin typeface="Helvetica"/>
                <a:cs typeface="Helvetica"/>
              </a:rPr>
              <a:t>α</a:t>
            </a:r>
            <a:r>
              <a:rPr lang="nl-NL" altLang="nl-NL">
                <a:latin typeface="Helvetica"/>
                <a:cs typeface="Helvetica"/>
              </a:rPr>
              <a:t>-(1,4)-</a:t>
            </a:r>
            <a:r>
              <a:rPr lang="nl-NL" altLang="nl-NL" err="1">
                <a:latin typeface="Helvetica"/>
                <a:cs typeface="Helvetica"/>
              </a:rPr>
              <a:t>glycosidische</a:t>
            </a:r>
            <a:r>
              <a:rPr lang="nl-NL" altLang="nl-NL">
                <a:latin typeface="Helvetica"/>
                <a:cs typeface="Helvetica"/>
              </a:rPr>
              <a:t> binding aan</a:t>
            </a:r>
            <a:r>
              <a:rPr lang="nl-NL" altLang="nl-NL" baseline="0">
                <a:latin typeface="Helvetica"/>
                <a:cs typeface="Helvetica"/>
              </a:rPr>
              <a:t> elkaar verbonden zijn. Ook hier zijn er vertakkingen aanwezig door </a:t>
            </a:r>
            <a:r>
              <a:rPr lang="el-GR" altLang="nl-NL">
                <a:latin typeface="Helvetica"/>
                <a:cs typeface="Helvetica"/>
              </a:rPr>
              <a:t>α</a:t>
            </a:r>
            <a:r>
              <a:rPr lang="nl-NL" altLang="nl-NL">
                <a:latin typeface="Helvetica"/>
                <a:cs typeface="Helvetica"/>
              </a:rPr>
              <a:t>-(1,6)-</a:t>
            </a:r>
            <a:r>
              <a:rPr lang="nl-NL" altLang="nl-NL" err="1">
                <a:latin typeface="Helvetica"/>
                <a:cs typeface="Helvetica"/>
              </a:rPr>
              <a:t>glycosidische</a:t>
            </a:r>
            <a:r>
              <a:rPr lang="nl-NL" altLang="nl-NL">
                <a:latin typeface="Helvetica"/>
                <a:cs typeface="Helvetica"/>
              </a:rPr>
              <a:t> bindingen. Het verschil tussen amylopectine en glycogeen is het</a:t>
            </a:r>
            <a:r>
              <a:rPr lang="nl-NL" altLang="nl-NL" baseline="0">
                <a:latin typeface="Helvetica"/>
                <a:cs typeface="Helvetica"/>
              </a:rPr>
              <a:t> aantal vertakkingen. In glycogeen zijn er meer vertakkingen aanwezig (om de 13 residuen) dan in amylopectine (om de 25 residuen) en zijn er 12 lagen aanwezig.</a:t>
            </a:r>
            <a:endParaRPr lang="nl-NL" altLang="nl-NL"/>
          </a:p>
        </p:txBody>
      </p:sp>
    </p:spTree>
    <p:extLst>
      <p:ext uri="{BB962C8B-B14F-4D97-AF65-F5344CB8AC3E}">
        <p14:creationId xmlns:p14="http://schemas.microsoft.com/office/powerpoint/2010/main" val="13366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txBox="1">
            <a:spLocks noGrp="1" noChangeArrowheads="1"/>
          </p:cNvSpPr>
          <p:nvPr/>
        </p:nvSpPr>
        <p:spPr bwMode="auto">
          <a:xfrm>
            <a:off x="3779150" y="9379030"/>
            <a:ext cx="2889938" cy="4936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DF52D28E-1C03-491B-8B85-04BE043085AF}" type="slidenum">
              <a:rPr lang="en-US" altLang="nl-NL" sz="1200"/>
              <a:pPr algn="r" eaLnBrk="1" hangingPunct="1"/>
              <a:t>24</a:t>
            </a:fld>
            <a:endParaRPr lang="en-US" altLang="nl-NL" sz="1200"/>
          </a:p>
        </p:txBody>
      </p:sp>
      <p:sp>
        <p:nvSpPr>
          <p:cNvPr id="31747" name="Rectangle 2"/>
          <p:cNvSpPr>
            <a:spLocks noGrp="1" noRot="1" noChangeAspect="1" noChangeArrowheads="1" noTextEdit="1"/>
          </p:cNvSpPr>
          <p:nvPr>
            <p:ph type="sldImg"/>
          </p:nvPr>
        </p:nvSpPr>
        <p:spPr>
          <a:xfrm>
            <a:off x="44450" y="739775"/>
            <a:ext cx="6583363" cy="3703638"/>
          </a:xfrm>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nl-NL" altLang="nl-NL">
                <a:latin typeface="Times New Roman" pitchFamily="18" charset="0"/>
              </a:rPr>
              <a:t>Geef in de volgende structuurformules de chirale C-atomen aan en geef</a:t>
            </a:r>
            <a:r>
              <a:rPr lang="nl-NL" altLang="nl-NL" baseline="0">
                <a:latin typeface="Times New Roman" pitchFamily="18" charset="0"/>
              </a:rPr>
              <a:t> aan of het gaat om de D- of L-configuratie. Teken de enantiomeer van elk molecuul.</a:t>
            </a:r>
            <a:endParaRPr lang="nl-NL" altLang="nl-NL">
              <a:latin typeface="Times New Roman" pitchFamily="18" charset="0"/>
            </a:endParaRPr>
          </a:p>
        </p:txBody>
      </p:sp>
    </p:spTree>
    <p:extLst>
      <p:ext uri="{BB962C8B-B14F-4D97-AF65-F5344CB8AC3E}">
        <p14:creationId xmlns:p14="http://schemas.microsoft.com/office/powerpoint/2010/main" val="1098129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r>
              <a:rPr lang="en-US" err="1"/>
              <a:t>Enantiomeren</a:t>
            </a:r>
            <a:r>
              <a:rPr lang="en-US" baseline="0"/>
              <a:t> kun je </a:t>
            </a:r>
            <a:r>
              <a:rPr lang="en-US" baseline="0" err="1"/>
              <a:t>als</a:t>
            </a:r>
            <a:r>
              <a:rPr lang="en-US" baseline="0"/>
              <a:t> je twee </a:t>
            </a:r>
            <a:r>
              <a:rPr lang="en-US" baseline="0" err="1"/>
              <a:t>armen</a:t>
            </a:r>
            <a:r>
              <a:rPr lang="en-US" baseline="0"/>
              <a:t> met </a:t>
            </a:r>
            <a:r>
              <a:rPr lang="en-US" baseline="0" err="1"/>
              <a:t>handen</a:t>
            </a:r>
            <a:r>
              <a:rPr lang="en-US" baseline="0"/>
              <a:t> </a:t>
            </a:r>
            <a:r>
              <a:rPr lang="en-US" baseline="0" err="1"/>
              <a:t>voorstellen</a:t>
            </a:r>
            <a:r>
              <a:rPr lang="en-US" baseline="0"/>
              <a:t>. De linker- en </a:t>
            </a:r>
            <a:r>
              <a:rPr lang="en-US" baseline="0" err="1"/>
              <a:t>rechterarm</a:t>
            </a:r>
            <a:r>
              <a:rPr lang="en-US" baseline="0"/>
              <a:t> </a:t>
            </a:r>
            <a:r>
              <a:rPr lang="en-US" baseline="0" err="1"/>
              <a:t>zijn</a:t>
            </a:r>
            <a:r>
              <a:rPr lang="en-US" baseline="0"/>
              <a:t> </a:t>
            </a:r>
            <a:r>
              <a:rPr lang="en-US" baseline="0" err="1"/>
              <a:t>elkaars</a:t>
            </a:r>
            <a:r>
              <a:rPr lang="en-US" baseline="0"/>
              <a:t> </a:t>
            </a:r>
            <a:r>
              <a:rPr lang="en-US" baseline="0" err="1"/>
              <a:t>spiegelbeeld</a:t>
            </a:r>
            <a:r>
              <a:rPr lang="en-US" baseline="0"/>
              <a:t>, maar je </a:t>
            </a:r>
            <a:r>
              <a:rPr lang="en-US" baseline="0" err="1"/>
              <a:t>kunt</a:t>
            </a:r>
            <a:r>
              <a:rPr lang="en-US" baseline="0"/>
              <a:t> </a:t>
            </a:r>
            <a:r>
              <a:rPr lang="en-US" baseline="0" err="1"/>
              <a:t>ze</a:t>
            </a:r>
            <a:r>
              <a:rPr lang="en-US" baseline="0"/>
              <a:t> </a:t>
            </a:r>
            <a:r>
              <a:rPr lang="en-US" baseline="0" err="1"/>
              <a:t>niet</a:t>
            </a:r>
            <a:r>
              <a:rPr lang="en-US" baseline="0"/>
              <a:t> over </a:t>
            </a:r>
            <a:r>
              <a:rPr lang="en-US" baseline="0" err="1"/>
              <a:t>elkaar</a:t>
            </a:r>
            <a:r>
              <a:rPr lang="en-US" baseline="0"/>
              <a:t> </a:t>
            </a:r>
            <a:r>
              <a:rPr lang="en-US" baseline="0" err="1"/>
              <a:t>heen</a:t>
            </a:r>
            <a:r>
              <a:rPr lang="en-US" baseline="0"/>
              <a:t> </a:t>
            </a:r>
            <a:r>
              <a:rPr lang="en-US" baseline="0" err="1"/>
              <a:t>leggen</a:t>
            </a:r>
            <a:r>
              <a:rPr lang="en-US" baseline="0"/>
              <a:t>. </a:t>
            </a:r>
            <a:r>
              <a:rPr lang="en-US" baseline="0" err="1"/>
              <a:t>Hetzelfde</a:t>
            </a:r>
            <a:r>
              <a:rPr lang="en-US" baseline="0"/>
              <a:t> </a:t>
            </a:r>
            <a:r>
              <a:rPr lang="en-US" baseline="0" err="1"/>
              <a:t>geldt</a:t>
            </a:r>
            <a:r>
              <a:rPr lang="en-US" baseline="0"/>
              <a:t> </a:t>
            </a:r>
            <a:r>
              <a:rPr lang="en-US" baseline="0" err="1"/>
              <a:t>voor</a:t>
            </a:r>
            <a:r>
              <a:rPr lang="en-US" baseline="0"/>
              <a:t> </a:t>
            </a:r>
            <a:r>
              <a:rPr lang="en-US" baseline="0" err="1"/>
              <a:t>enantiomeren</a:t>
            </a:r>
            <a:r>
              <a:rPr lang="en-US" baseline="0"/>
              <a:t>: het </a:t>
            </a:r>
            <a:r>
              <a:rPr lang="en-US" baseline="0" err="1"/>
              <a:t>zijn</a:t>
            </a:r>
            <a:r>
              <a:rPr lang="en-US" baseline="0"/>
              <a:t> </a:t>
            </a:r>
            <a:r>
              <a:rPr lang="en-US" baseline="0" err="1"/>
              <a:t>elkaars</a:t>
            </a:r>
            <a:r>
              <a:rPr lang="en-US" baseline="0"/>
              <a:t> </a:t>
            </a:r>
            <a:r>
              <a:rPr lang="en-US" baseline="0" err="1"/>
              <a:t>spiegelbeeld</a:t>
            </a:r>
            <a:r>
              <a:rPr lang="en-US" baseline="0"/>
              <a:t>, maar </a:t>
            </a:r>
            <a:r>
              <a:rPr lang="en-US" baseline="0" err="1"/>
              <a:t>hebben</a:t>
            </a:r>
            <a:r>
              <a:rPr lang="en-US" baseline="0"/>
              <a:t> </a:t>
            </a:r>
            <a:r>
              <a:rPr lang="en-US" baseline="0" err="1"/>
              <a:t>niet</a:t>
            </a:r>
            <a:r>
              <a:rPr lang="en-US" baseline="0"/>
              <a:t> </a:t>
            </a:r>
            <a:r>
              <a:rPr lang="en-US" baseline="0" err="1"/>
              <a:t>dezelfde</a:t>
            </a:r>
            <a:r>
              <a:rPr lang="en-US" baseline="0"/>
              <a:t> </a:t>
            </a:r>
            <a:r>
              <a:rPr lang="en-US" baseline="0" err="1"/>
              <a:t>ruimtelijke</a:t>
            </a:r>
            <a:r>
              <a:rPr lang="en-US" baseline="0"/>
              <a:t> </a:t>
            </a:r>
            <a:r>
              <a:rPr lang="en-US" baseline="0" err="1"/>
              <a:t>structuur</a:t>
            </a:r>
            <a:r>
              <a:rPr lang="en-US" baseline="0"/>
              <a:t>.</a:t>
            </a:r>
            <a:endParaRPr lang="en-US"/>
          </a:p>
        </p:txBody>
      </p:sp>
      <p:sp>
        <p:nvSpPr>
          <p:cNvPr id="4" name="Slide Number Placeholder 3"/>
          <p:cNvSpPr>
            <a:spLocks noGrp="1"/>
          </p:cNvSpPr>
          <p:nvPr>
            <p:ph type="sldNum" sz="quarter" idx="10"/>
          </p:nvPr>
        </p:nvSpPr>
        <p:spPr/>
        <p:txBody>
          <a:bodyPr/>
          <a:lstStyle/>
          <a:p>
            <a:fld id="{684734F5-513D-49CA-B880-0A9DD3E1651B}" type="slidenum">
              <a:rPr lang="nl-NL" altLang="nl-NL" smtClean="0"/>
              <a:pPr/>
              <a:t>2</a:t>
            </a:fld>
            <a:endParaRPr lang="nl-NL" altLang="nl-NL"/>
          </a:p>
        </p:txBody>
      </p:sp>
    </p:spTree>
    <p:extLst>
      <p:ext uri="{BB962C8B-B14F-4D97-AF65-F5344CB8AC3E}">
        <p14:creationId xmlns:p14="http://schemas.microsoft.com/office/powerpoint/2010/main" val="485347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5C6C1C-DC79-4C8E-B985-438D861402A0}" type="slidenum">
              <a:rPr lang="nl-NL" altLang="nl-NL"/>
              <a:pPr/>
              <a:t>4</a:t>
            </a:fld>
            <a:endParaRPr lang="nl-NL" altLang="nl-NL"/>
          </a:p>
        </p:txBody>
      </p:sp>
      <p:sp>
        <p:nvSpPr>
          <p:cNvPr id="15362" name="Rectangle 2"/>
          <p:cNvSpPr>
            <a:spLocks noGrp="1" noRot="1" noChangeAspect="1" noChangeArrowheads="1" noTextEdit="1"/>
          </p:cNvSpPr>
          <p:nvPr>
            <p:ph type="sldImg"/>
          </p:nvPr>
        </p:nvSpPr>
        <p:spPr>
          <a:xfrm>
            <a:off x="42863" y="739775"/>
            <a:ext cx="6583362" cy="3703638"/>
          </a:xfrm>
          <a:ln/>
        </p:spPr>
      </p:sp>
      <p:sp>
        <p:nvSpPr>
          <p:cNvPr id="15363" name="Rectangle 3"/>
          <p:cNvSpPr>
            <a:spLocks noGrp="1" noChangeArrowheads="1"/>
          </p:cNvSpPr>
          <p:nvPr>
            <p:ph type="body" idx="1"/>
          </p:nvPr>
        </p:nvSpPr>
        <p:spPr/>
        <p:txBody>
          <a:bodyPr/>
          <a:lstStyle/>
          <a:p>
            <a:r>
              <a:rPr lang="nl-NL" altLang="nl-NL"/>
              <a:t>Wanneer er meerdere chirale C-atomen</a:t>
            </a:r>
            <a:r>
              <a:rPr lang="nl-NL" altLang="nl-NL" baseline="0"/>
              <a:t> in het molecuul zijn, zijn er ook meer ruimtelijke structuren mogelijk die niet over elkaar heen gelegd kunnen worden. Het aantal </a:t>
            </a:r>
            <a:r>
              <a:rPr lang="nl-NL" altLang="nl-NL" baseline="0" err="1"/>
              <a:t>stereoisomeren</a:t>
            </a:r>
            <a:r>
              <a:rPr lang="nl-NL" altLang="nl-NL" baseline="0"/>
              <a:t> dat mogelijk is verloopt exponentieel met het aantal chirale C-atomen: 2</a:t>
            </a:r>
            <a:r>
              <a:rPr lang="nl-NL" altLang="nl-NL" baseline="30000"/>
              <a:t>n</a:t>
            </a:r>
            <a:r>
              <a:rPr lang="nl-NL" altLang="nl-NL" baseline="0"/>
              <a:t>. Voor een molecuul met 2 chirale C-atomen betekent dit dat er 4 mogelijke structuren zijn. Als voorbeeld nemen we een suikermolecuul met 4 C-atomen waarvan er 2 chiraal zijn. Er zijn twee D-moleculen en twee L-moleculen mogelijk. De D-moleculen verschillen van elkaar op het C-2 atoom. Ze kunnen niet over elkaar heen gelegd worden, maar zijn ook niet elkaars spiegelbeeld. Dit worden </a:t>
            </a:r>
            <a:r>
              <a:rPr lang="nl-NL" altLang="nl-NL" baseline="0" err="1"/>
              <a:t>diastereomeren</a:t>
            </a:r>
            <a:r>
              <a:rPr lang="nl-NL" altLang="nl-NL" baseline="0"/>
              <a:t> genoemd. D-</a:t>
            </a:r>
            <a:r>
              <a:rPr lang="nl-NL" altLang="nl-NL" baseline="0" err="1"/>
              <a:t>Erythrose</a:t>
            </a:r>
            <a:r>
              <a:rPr lang="nl-NL" altLang="nl-NL" baseline="0"/>
              <a:t> is een </a:t>
            </a:r>
            <a:r>
              <a:rPr lang="nl-NL" altLang="nl-NL" baseline="0" err="1"/>
              <a:t>diastereomeer</a:t>
            </a:r>
            <a:r>
              <a:rPr lang="nl-NL" altLang="nl-NL" baseline="0"/>
              <a:t> van beide </a:t>
            </a:r>
            <a:r>
              <a:rPr lang="nl-NL" altLang="nl-NL" baseline="0" err="1"/>
              <a:t>Threose</a:t>
            </a:r>
            <a:r>
              <a:rPr lang="nl-NL" altLang="nl-NL" baseline="0"/>
              <a:t> moleculen, en D-</a:t>
            </a:r>
            <a:r>
              <a:rPr lang="nl-NL" altLang="nl-NL" baseline="0" err="1"/>
              <a:t>Threose</a:t>
            </a:r>
            <a:r>
              <a:rPr lang="nl-NL" altLang="nl-NL" baseline="0"/>
              <a:t> is een </a:t>
            </a:r>
            <a:r>
              <a:rPr lang="nl-NL" altLang="nl-NL" baseline="0" err="1"/>
              <a:t>diastereomeer</a:t>
            </a:r>
            <a:r>
              <a:rPr lang="nl-NL" altLang="nl-NL" baseline="0"/>
              <a:t> van beide </a:t>
            </a:r>
            <a:r>
              <a:rPr lang="nl-NL" altLang="nl-NL" baseline="0" err="1"/>
              <a:t>Erythrose</a:t>
            </a:r>
            <a:r>
              <a:rPr lang="nl-NL" altLang="nl-NL" baseline="0"/>
              <a:t> moleculen. </a:t>
            </a:r>
            <a:r>
              <a:rPr lang="nl-NL" altLang="nl-NL" err="1"/>
              <a:t>Epimeren</a:t>
            </a:r>
            <a:r>
              <a:rPr lang="nl-NL" altLang="nl-NL"/>
              <a:t> zijn </a:t>
            </a:r>
            <a:r>
              <a:rPr lang="nl-NL" altLang="nl-NL" err="1"/>
              <a:t>diastereomeren</a:t>
            </a:r>
            <a:r>
              <a:rPr lang="nl-NL" altLang="nl-NL"/>
              <a:t> die slechts op 1 chirale C van elkaar verschillen, b.v. D-</a:t>
            </a:r>
            <a:r>
              <a:rPr lang="nl-NL" altLang="nl-NL" err="1"/>
              <a:t>erythrose</a:t>
            </a:r>
            <a:r>
              <a:rPr lang="nl-NL" altLang="nl-NL"/>
              <a:t> en D-</a:t>
            </a:r>
            <a:r>
              <a:rPr lang="nl-NL" altLang="nl-NL" err="1"/>
              <a:t>threose</a:t>
            </a:r>
            <a:r>
              <a:rPr lang="nl-NL" altLang="nl-NL"/>
              <a:t>.</a:t>
            </a:r>
          </a:p>
          <a:p>
            <a:r>
              <a:rPr lang="nl-NL" altLang="nl-NL"/>
              <a:t>In de natuur</a:t>
            </a:r>
            <a:r>
              <a:rPr lang="nl-NL" altLang="nl-NL" baseline="0"/>
              <a:t> komen</a:t>
            </a:r>
            <a:r>
              <a:rPr lang="nl-NL" altLang="nl-NL"/>
              <a:t> vooral</a:t>
            </a:r>
            <a:r>
              <a:rPr lang="nl-NL" altLang="nl-NL" baseline="0"/>
              <a:t> de</a:t>
            </a:r>
            <a:r>
              <a:rPr lang="nl-NL" altLang="nl-NL"/>
              <a:t> D-vorm van suikers voor, en dit zijn voornamelijk</a:t>
            </a:r>
            <a:r>
              <a:rPr lang="nl-NL" altLang="nl-NL" baseline="0"/>
              <a:t> suikers met 5 of 6 C-atomen. Denk maar eens aan glucose (6) en ribose (5)</a:t>
            </a:r>
            <a:r>
              <a:rPr lang="nl-NL" altLang="nl-NL"/>
              <a:t>. </a:t>
            </a:r>
          </a:p>
        </p:txBody>
      </p:sp>
    </p:spTree>
    <p:extLst>
      <p:ext uri="{BB962C8B-B14F-4D97-AF65-F5344CB8AC3E}">
        <p14:creationId xmlns:p14="http://schemas.microsoft.com/office/powerpoint/2010/main" val="1444694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E933FB-F18B-4206-B8A2-8544E75D7AFA}" type="slidenum">
              <a:rPr lang="nl-NL" altLang="nl-NL"/>
              <a:pPr/>
              <a:t>6</a:t>
            </a:fld>
            <a:endParaRPr lang="nl-NL" altLang="nl-NL"/>
          </a:p>
        </p:txBody>
      </p:sp>
      <p:sp>
        <p:nvSpPr>
          <p:cNvPr id="99330" name="Rectangle 2"/>
          <p:cNvSpPr>
            <a:spLocks noGrp="1" noRot="1" noChangeAspect="1" noChangeArrowheads="1" noTextEdit="1"/>
          </p:cNvSpPr>
          <p:nvPr>
            <p:ph type="sldImg"/>
          </p:nvPr>
        </p:nvSpPr>
        <p:spPr>
          <a:xfrm>
            <a:off x="42863" y="739775"/>
            <a:ext cx="6583362" cy="3703638"/>
          </a:xfrm>
          <a:ln/>
        </p:spPr>
      </p:sp>
      <p:sp>
        <p:nvSpPr>
          <p:cNvPr id="99331" name="Rectangle 3"/>
          <p:cNvSpPr>
            <a:spLocks noGrp="1" noChangeArrowheads="1"/>
          </p:cNvSpPr>
          <p:nvPr>
            <p:ph type="body" idx="1"/>
          </p:nvPr>
        </p:nvSpPr>
        <p:spPr/>
        <p:txBody>
          <a:bodyPr/>
          <a:lstStyle/>
          <a:p>
            <a:r>
              <a:rPr lang="nl-NL" altLang="nl-NL"/>
              <a:t>In de </a:t>
            </a:r>
            <a:r>
              <a:rPr lang="nl-NL" altLang="nl-NL" err="1"/>
              <a:t>Haworth</a:t>
            </a:r>
            <a:r>
              <a:rPr lang="nl-NL" altLang="nl-NL"/>
              <a:t> projectie</a:t>
            </a:r>
            <a:r>
              <a:rPr lang="nl-NL" altLang="nl-NL" baseline="0"/>
              <a:t> van een suiker molecuul wordt de ring als een vlak voorgesteld waar je tegen aan kijkt. In dit geval worden de 5-ring suikers </a:t>
            </a:r>
            <a:r>
              <a:rPr lang="nl-NL" altLang="nl-NL" baseline="0" err="1"/>
              <a:t>furanoses</a:t>
            </a:r>
            <a:r>
              <a:rPr lang="nl-NL" altLang="nl-NL" baseline="0"/>
              <a:t> genoemd en de 6-ring suikers </a:t>
            </a:r>
            <a:r>
              <a:rPr lang="nl-NL" altLang="nl-NL" baseline="0" err="1"/>
              <a:t>pyranoses</a:t>
            </a:r>
            <a:r>
              <a:rPr lang="nl-NL" altLang="nl-NL" baseline="0"/>
              <a:t>. The </a:t>
            </a:r>
            <a:r>
              <a:rPr lang="nl-NL" altLang="nl-NL" baseline="0" err="1"/>
              <a:t>pyranose</a:t>
            </a:r>
            <a:r>
              <a:rPr lang="nl-NL" altLang="nl-NL" baseline="0"/>
              <a:t> structuur kan in twee </a:t>
            </a:r>
            <a:r>
              <a:rPr lang="nl-NL" altLang="nl-NL" baseline="0" err="1"/>
              <a:t>conformaties</a:t>
            </a:r>
            <a:r>
              <a:rPr lang="nl-NL" altLang="nl-NL" baseline="0"/>
              <a:t> voorkomen: de boot en de stoelvorm. De stoelvorm heeft een lagere energie en is dus de meest stabiele vorm. De </a:t>
            </a:r>
            <a:r>
              <a:rPr lang="nl-NL" altLang="nl-NL" baseline="0" err="1"/>
              <a:t>ringvorm</a:t>
            </a:r>
            <a:r>
              <a:rPr lang="nl-NL" altLang="nl-NL" baseline="0"/>
              <a:t> kan getekend worden vanuit de Fischer-projectie. Daarbij worden de atomen die in de Fischer-projectie links zijn getekend, boven het vlak getekend in de </a:t>
            </a:r>
            <a:r>
              <a:rPr lang="nl-NL" altLang="nl-NL" baseline="0" err="1"/>
              <a:t>Haworth</a:t>
            </a:r>
            <a:r>
              <a:rPr lang="nl-NL" altLang="nl-NL" baseline="0"/>
              <a:t>-projectie en de atomen die rechts zijn getekend in de Fischer-projectie worden onder het vlak getekend in de </a:t>
            </a:r>
            <a:r>
              <a:rPr lang="nl-NL" altLang="nl-NL" baseline="0" err="1"/>
              <a:t>Haworth</a:t>
            </a:r>
            <a:r>
              <a:rPr lang="nl-NL" altLang="nl-NL" baseline="0"/>
              <a:t>-projectie. De OH-groep van het </a:t>
            </a:r>
            <a:r>
              <a:rPr lang="nl-NL" altLang="nl-NL" baseline="0" err="1"/>
              <a:t>anomere</a:t>
            </a:r>
            <a:r>
              <a:rPr lang="nl-NL" altLang="nl-NL" baseline="0"/>
              <a:t> C-atoom wordt in de </a:t>
            </a:r>
            <a:r>
              <a:rPr lang="el-GR" altLang="nl-NL" baseline="0"/>
              <a:t>α</a:t>
            </a:r>
            <a:r>
              <a:rPr lang="nl-NL" altLang="nl-NL" baseline="0"/>
              <a:t>-vorm aan tegenovergestelde kant van de CH</a:t>
            </a:r>
            <a:r>
              <a:rPr lang="nl-NL" altLang="nl-NL" baseline="-25000"/>
              <a:t>2</a:t>
            </a:r>
            <a:r>
              <a:rPr lang="nl-NL" altLang="nl-NL" baseline="0"/>
              <a:t>OH (C-6) getekend en in de </a:t>
            </a:r>
            <a:r>
              <a:rPr lang="el-GR" altLang="nl-NL" baseline="0"/>
              <a:t>β</a:t>
            </a:r>
            <a:r>
              <a:rPr lang="nl-NL" altLang="nl-NL" baseline="0"/>
              <a:t>-vorm aan dezelfde kant als deze groep.</a:t>
            </a:r>
            <a:endParaRPr lang="nl-NL" altLang="nl-NL"/>
          </a:p>
        </p:txBody>
      </p:sp>
    </p:spTree>
    <p:extLst>
      <p:ext uri="{BB962C8B-B14F-4D97-AF65-F5344CB8AC3E}">
        <p14:creationId xmlns:p14="http://schemas.microsoft.com/office/powerpoint/2010/main" val="861834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B35A89-39DD-4E5D-A616-D20FFCCE0EC0}" type="slidenum">
              <a:rPr lang="nl-NL" altLang="nl-NL"/>
              <a:pPr/>
              <a:t>8</a:t>
            </a:fld>
            <a:endParaRPr lang="nl-NL" altLang="nl-NL"/>
          </a:p>
        </p:txBody>
      </p:sp>
      <p:sp>
        <p:nvSpPr>
          <p:cNvPr id="23554" name="Rectangle 2"/>
          <p:cNvSpPr>
            <a:spLocks noGrp="1" noRot="1" noChangeAspect="1" noChangeArrowheads="1" noTextEdit="1"/>
          </p:cNvSpPr>
          <p:nvPr>
            <p:ph type="sldImg"/>
          </p:nvPr>
        </p:nvSpPr>
        <p:spPr>
          <a:xfrm>
            <a:off x="42863" y="739775"/>
            <a:ext cx="6583362" cy="3703638"/>
          </a:xfrm>
          <a:ln/>
        </p:spPr>
      </p:sp>
      <p:sp>
        <p:nvSpPr>
          <p:cNvPr id="23555" name="Rectangle 3"/>
          <p:cNvSpPr>
            <a:spLocks noGrp="1" noChangeArrowheads="1"/>
          </p:cNvSpPr>
          <p:nvPr>
            <p:ph type="body" idx="1"/>
          </p:nvPr>
        </p:nvSpPr>
        <p:spPr/>
        <p:txBody>
          <a:bodyPr/>
          <a:lstStyle/>
          <a:p>
            <a:r>
              <a:rPr lang="nl-NL" altLang="nl-NL"/>
              <a:t>Van Fischer naar </a:t>
            </a:r>
            <a:r>
              <a:rPr lang="nl-NL" altLang="nl-NL" err="1"/>
              <a:t>Haworth</a:t>
            </a:r>
            <a:r>
              <a:rPr lang="nl-NL" altLang="nl-NL"/>
              <a:t>-projectie. De</a:t>
            </a:r>
            <a:r>
              <a:rPr lang="nl-NL" altLang="nl-NL" baseline="0"/>
              <a:t> </a:t>
            </a:r>
            <a:r>
              <a:rPr lang="nl-NL" altLang="nl-NL" baseline="0" err="1"/>
              <a:t>carbonylgroep</a:t>
            </a:r>
            <a:r>
              <a:rPr lang="nl-NL" altLang="nl-NL" baseline="0"/>
              <a:t> wordt aangevallen door een OH-groep waarbij een ringvormig molecuul gevormd wordt. Het nieuwe chirale C-atoom (C-1) heeft een OH-groep die twee </a:t>
            </a:r>
            <a:r>
              <a:rPr lang="nl-NL" altLang="nl-NL" baseline="0" err="1"/>
              <a:t>conformaties</a:t>
            </a:r>
            <a:r>
              <a:rPr lang="nl-NL" altLang="nl-NL" baseline="0"/>
              <a:t> kan aannemen. Dit wordt het </a:t>
            </a:r>
            <a:r>
              <a:rPr lang="nl-NL" altLang="nl-NL" baseline="0" err="1"/>
              <a:t>anomere</a:t>
            </a:r>
            <a:r>
              <a:rPr lang="nl-NL" altLang="nl-NL" baseline="0"/>
              <a:t> koolstofatoom genoemd. In de </a:t>
            </a:r>
            <a:r>
              <a:rPr lang="nl-NL" altLang="nl-NL" baseline="0" err="1"/>
              <a:t>Haworth</a:t>
            </a:r>
            <a:r>
              <a:rPr lang="nl-NL" altLang="nl-NL" baseline="0"/>
              <a:t> projectie heeft de </a:t>
            </a:r>
            <a:r>
              <a:rPr lang="el-GR" altLang="nl-NL" baseline="0"/>
              <a:t>α</a:t>
            </a:r>
            <a:r>
              <a:rPr lang="nl-NL" altLang="nl-NL" baseline="0"/>
              <a:t>-vorm de OH-groep tegenover gesteld aan het C-6 atoom. In de </a:t>
            </a:r>
            <a:r>
              <a:rPr lang="el-GR" altLang="nl-NL" baseline="0"/>
              <a:t>β</a:t>
            </a:r>
            <a:r>
              <a:rPr lang="nl-NL" altLang="nl-NL" baseline="0"/>
              <a:t>-vorm liggen deze twee groepen aan dezelfde kant. </a:t>
            </a:r>
            <a:endParaRPr lang="nl-NL" altLang="nl-NL"/>
          </a:p>
          <a:p>
            <a:endParaRPr lang="nl-NL" altLang="nl-NL"/>
          </a:p>
        </p:txBody>
      </p:sp>
    </p:spTree>
    <p:extLst>
      <p:ext uri="{BB962C8B-B14F-4D97-AF65-F5344CB8AC3E}">
        <p14:creationId xmlns:p14="http://schemas.microsoft.com/office/powerpoint/2010/main" val="69494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B35A89-39DD-4E5D-A616-D20FFCCE0EC0}" type="slidenum">
              <a:rPr lang="nl-NL" altLang="nl-NL"/>
              <a:pPr/>
              <a:t>10</a:t>
            </a:fld>
            <a:endParaRPr lang="nl-NL" altLang="nl-NL"/>
          </a:p>
        </p:txBody>
      </p:sp>
      <p:sp>
        <p:nvSpPr>
          <p:cNvPr id="23554" name="Rectangle 2"/>
          <p:cNvSpPr>
            <a:spLocks noGrp="1" noRot="1" noChangeAspect="1" noChangeArrowheads="1" noTextEdit="1"/>
          </p:cNvSpPr>
          <p:nvPr>
            <p:ph type="sldImg"/>
          </p:nvPr>
        </p:nvSpPr>
        <p:spPr>
          <a:xfrm>
            <a:off x="42863" y="739775"/>
            <a:ext cx="6583362" cy="3703638"/>
          </a:xfrm>
          <a:ln/>
        </p:spPr>
      </p:sp>
      <p:sp>
        <p:nvSpPr>
          <p:cNvPr id="23555" name="Rectangle 3"/>
          <p:cNvSpPr>
            <a:spLocks noGrp="1" noChangeArrowheads="1"/>
          </p:cNvSpPr>
          <p:nvPr>
            <p:ph type="body" idx="1"/>
          </p:nvPr>
        </p:nvSpPr>
        <p:spPr/>
        <p:txBody>
          <a:bodyPr/>
          <a:lstStyle/>
          <a:p>
            <a:r>
              <a:rPr lang="nl-NL" altLang="nl-NL"/>
              <a:t>Van Fischer naar </a:t>
            </a:r>
            <a:r>
              <a:rPr lang="nl-NL" altLang="nl-NL" err="1"/>
              <a:t>Haworth</a:t>
            </a:r>
            <a:r>
              <a:rPr lang="nl-NL" altLang="nl-NL"/>
              <a:t>-projectie. De</a:t>
            </a:r>
            <a:r>
              <a:rPr lang="nl-NL" altLang="nl-NL" baseline="0"/>
              <a:t> </a:t>
            </a:r>
            <a:r>
              <a:rPr lang="nl-NL" altLang="nl-NL" baseline="0" err="1"/>
              <a:t>carbonylgroep</a:t>
            </a:r>
            <a:r>
              <a:rPr lang="nl-NL" altLang="nl-NL" baseline="0"/>
              <a:t> wordt aangevallen door een OH-groep waarbij een ringvormig molecuul gevormd wordt. Het nieuwe chirale C-atoom (C-1) heeft een OH-groep die twee </a:t>
            </a:r>
            <a:r>
              <a:rPr lang="nl-NL" altLang="nl-NL" baseline="0" err="1"/>
              <a:t>conformaties</a:t>
            </a:r>
            <a:r>
              <a:rPr lang="nl-NL" altLang="nl-NL" baseline="0"/>
              <a:t> kan aannemen. Dit wordt het </a:t>
            </a:r>
            <a:r>
              <a:rPr lang="nl-NL" altLang="nl-NL" baseline="0" err="1"/>
              <a:t>anomere</a:t>
            </a:r>
            <a:r>
              <a:rPr lang="nl-NL" altLang="nl-NL" baseline="0"/>
              <a:t> koolstofatoom genoemd. In de </a:t>
            </a:r>
            <a:r>
              <a:rPr lang="nl-NL" altLang="nl-NL" baseline="0" err="1"/>
              <a:t>Haworth</a:t>
            </a:r>
            <a:r>
              <a:rPr lang="nl-NL" altLang="nl-NL" baseline="0"/>
              <a:t> projectie heeft de </a:t>
            </a:r>
            <a:r>
              <a:rPr lang="el-GR" altLang="nl-NL" baseline="0"/>
              <a:t>α</a:t>
            </a:r>
            <a:r>
              <a:rPr lang="nl-NL" altLang="nl-NL" baseline="0"/>
              <a:t>-vorm de OH-groep tegenover gesteld aan het C-6 atoom. In de </a:t>
            </a:r>
            <a:r>
              <a:rPr lang="el-GR" altLang="nl-NL" baseline="0"/>
              <a:t>β</a:t>
            </a:r>
            <a:r>
              <a:rPr lang="nl-NL" altLang="nl-NL" baseline="0"/>
              <a:t>-vorm liggen deze twee groepen aan dezelfde kant. </a:t>
            </a:r>
            <a:endParaRPr lang="nl-NL" altLang="nl-NL"/>
          </a:p>
          <a:p>
            <a:endParaRPr lang="nl-NL" altLang="nl-NL"/>
          </a:p>
        </p:txBody>
      </p:sp>
    </p:spTree>
    <p:extLst>
      <p:ext uri="{BB962C8B-B14F-4D97-AF65-F5344CB8AC3E}">
        <p14:creationId xmlns:p14="http://schemas.microsoft.com/office/powerpoint/2010/main" val="238116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42863" y="739775"/>
            <a:ext cx="6583362" cy="3703638"/>
          </a:xfrm>
        </p:spPr>
      </p:sp>
      <p:sp>
        <p:nvSpPr>
          <p:cNvPr id="3" name="Tijdelijke aanduiding voor notities 2"/>
          <p:cNvSpPr>
            <a:spLocks noGrp="1"/>
          </p:cNvSpPr>
          <p:nvPr>
            <p:ph type="body" idx="1"/>
          </p:nvPr>
        </p:nvSpPr>
        <p:spPr/>
        <p:txBody>
          <a:bodyPr/>
          <a:lstStyle/>
          <a:p>
            <a:r>
              <a:rPr lang="nl-NL"/>
              <a:t>Vrij</a:t>
            </a:r>
            <a:r>
              <a:rPr lang="nl-NL" baseline="0"/>
              <a:t> fructose is vaak als </a:t>
            </a:r>
            <a:r>
              <a:rPr lang="nl-NL" baseline="0" err="1"/>
              <a:t>fructopyranose</a:t>
            </a:r>
            <a:r>
              <a:rPr lang="nl-NL" baseline="0"/>
              <a:t> terwijl fructose derivaten vaak als </a:t>
            </a:r>
            <a:r>
              <a:rPr lang="nl-NL" baseline="0" err="1"/>
              <a:t>fructofuranose</a:t>
            </a:r>
            <a:r>
              <a:rPr lang="nl-NL" baseline="0"/>
              <a:t> te vinden zijn.</a:t>
            </a:r>
            <a:endParaRPr lang="nl-NL"/>
          </a:p>
        </p:txBody>
      </p:sp>
      <p:sp>
        <p:nvSpPr>
          <p:cNvPr id="4" name="Tijdelijke aanduiding voor dianummer 3"/>
          <p:cNvSpPr>
            <a:spLocks noGrp="1"/>
          </p:cNvSpPr>
          <p:nvPr>
            <p:ph type="sldNum" sz="quarter" idx="10"/>
          </p:nvPr>
        </p:nvSpPr>
        <p:spPr/>
        <p:txBody>
          <a:bodyPr/>
          <a:lstStyle/>
          <a:p>
            <a:fld id="{684734F5-513D-49CA-B880-0A9DD3E1651B}" type="slidenum">
              <a:rPr lang="nl-NL" altLang="nl-NL" smtClean="0"/>
              <a:pPr/>
              <a:t>11</a:t>
            </a:fld>
            <a:endParaRPr lang="nl-NL" altLang="nl-NL"/>
          </a:p>
        </p:txBody>
      </p:sp>
    </p:spTree>
    <p:extLst>
      <p:ext uri="{BB962C8B-B14F-4D97-AF65-F5344CB8AC3E}">
        <p14:creationId xmlns:p14="http://schemas.microsoft.com/office/powerpoint/2010/main" val="217289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r>
              <a:rPr lang="nl-NL" noProof="0"/>
              <a:t>In biochemie maar</a:t>
            </a:r>
            <a:r>
              <a:rPr lang="nl-NL" baseline="0" noProof="0"/>
              <a:t> ook in metabolisme reageren suikers in oxidatie en reductie reacties. De energie die uit glucose wordt gehaald wordt behaald uit de complete oxidatie van het molecuul tot CO</a:t>
            </a:r>
            <a:r>
              <a:rPr lang="nl-NL" baseline="-25000" noProof="0"/>
              <a:t>2</a:t>
            </a:r>
            <a:r>
              <a:rPr lang="nl-NL" baseline="0" noProof="0"/>
              <a:t> en H</a:t>
            </a:r>
            <a:r>
              <a:rPr lang="nl-NL" baseline="-25000" noProof="0"/>
              <a:t>2</a:t>
            </a:r>
            <a:r>
              <a:rPr lang="nl-NL" baseline="0" noProof="0"/>
              <a:t>O. Tegenwoordig wordt het niet meer gebruikt omdat er alternatieve analysemethoden zijn, maar daarvoor werd gebruik gemaakt van het oxideren van suikers om het suikergehalte te bepalen. Het suiker werd daarbij geoxideerd op het </a:t>
            </a:r>
            <a:r>
              <a:rPr lang="nl-NL" baseline="0" noProof="0" err="1"/>
              <a:t>carbonyl</a:t>
            </a:r>
            <a:r>
              <a:rPr lang="nl-NL" baseline="0" noProof="0"/>
              <a:t> C-atoom en daarbij ontstaat een zuurgroep. Doordat dit een oxidatie is moet er een molecuul gereduceerd worden. Daar werd een zilvercomplex voor gebruikt waarbij er een laag zilver werd gevormd en daarmee aangetoond dat er reducerende suikers aanwezig zijn. In de cyclische vorm wordt de OH-groep aan het </a:t>
            </a:r>
            <a:r>
              <a:rPr lang="nl-NL" baseline="0" noProof="0" err="1"/>
              <a:t>anomere</a:t>
            </a:r>
            <a:r>
              <a:rPr lang="nl-NL" baseline="0" noProof="0"/>
              <a:t> C-atoom geoxideerd tot een </a:t>
            </a:r>
            <a:r>
              <a:rPr lang="nl-NL" baseline="0" noProof="0" err="1"/>
              <a:t>carbonylgroep</a:t>
            </a:r>
            <a:r>
              <a:rPr lang="nl-NL" baseline="0" noProof="0"/>
              <a:t> wat resulteert in een zogenaamd </a:t>
            </a:r>
            <a:r>
              <a:rPr lang="nl-NL" baseline="0" noProof="0" err="1"/>
              <a:t>lactone</a:t>
            </a:r>
            <a:r>
              <a:rPr lang="nl-NL" baseline="0" noProof="0"/>
              <a:t>. Een voorbeeld van zo’n </a:t>
            </a:r>
            <a:r>
              <a:rPr lang="nl-NL" baseline="0" noProof="0" err="1"/>
              <a:t>lactone</a:t>
            </a:r>
            <a:r>
              <a:rPr lang="nl-NL" baseline="0" noProof="0"/>
              <a:t> is vitamine C.</a:t>
            </a:r>
          </a:p>
          <a:p>
            <a:r>
              <a:rPr lang="nl-NL" baseline="0" noProof="0"/>
              <a:t>Daarnaast kunnen suikers ook gereduceerd worden. Denk maar eens aan het DNA. De suikergroep in DNA is een </a:t>
            </a:r>
            <a:r>
              <a:rPr lang="nl-NL" baseline="0" noProof="0" err="1"/>
              <a:t>deoxyribose</a:t>
            </a:r>
            <a:r>
              <a:rPr lang="nl-NL" baseline="0" noProof="0"/>
              <a:t> waarbij een van de OH-groepen is gereduceerd tot een H-atoom. </a:t>
            </a:r>
            <a:r>
              <a:rPr lang="nl-NL" baseline="0" noProof="0" err="1"/>
              <a:t>Glycosidische</a:t>
            </a:r>
            <a:r>
              <a:rPr lang="nl-NL" baseline="0" noProof="0"/>
              <a:t> bindingen ontstaan tussen suikermoleculen. We zullen daar zo meteen ook naar gaan kijken wanneer we de vormen van zetmeel, cellulose en glycogeen gaan bespreken.</a:t>
            </a:r>
          </a:p>
          <a:p>
            <a:r>
              <a:rPr lang="nl-NL" baseline="0" noProof="0"/>
              <a:t>Als laatste zullen we ook nog even gaan kijken naar de samenstelling van suikerderivaten en als voorbeeld nemen we de </a:t>
            </a:r>
            <a:r>
              <a:rPr lang="nl-NL" baseline="0" noProof="0" err="1"/>
              <a:t>aminosuikers</a:t>
            </a:r>
            <a:r>
              <a:rPr lang="nl-NL" baseline="0" noProof="0"/>
              <a:t> waarbij een aminogroep aan het suikermolecuul is gezet en deze suikers spelen een rol bij de stevigheid van de celwanden van bacteriën en het </a:t>
            </a:r>
            <a:r>
              <a:rPr lang="nl-NL" baseline="0" noProof="0" err="1"/>
              <a:t>exoskelet</a:t>
            </a:r>
            <a:r>
              <a:rPr lang="nl-NL" baseline="0" noProof="0"/>
              <a:t> van insecten.</a:t>
            </a:r>
            <a:endParaRPr lang="nl-NL" noProof="0"/>
          </a:p>
        </p:txBody>
      </p:sp>
      <p:sp>
        <p:nvSpPr>
          <p:cNvPr id="4" name="Slide Number Placeholder 3"/>
          <p:cNvSpPr>
            <a:spLocks noGrp="1"/>
          </p:cNvSpPr>
          <p:nvPr>
            <p:ph type="sldNum" sz="quarter" idx="10"/>
          </p:nvPr>
        </p:nvSpPr>
        <p:spPr/>
        <p:txBody>
          <a:bodyPr/>
          <a:lstStyle/>
          <a:p>
            <a:fld id="{684734F5-513D-49CA-B880-0A9DD3E1651B}" type="slidenum">
              <a:rPr lang="nl-NL" altLang="nl-NL" smtClean="0"/>
              <a:pPr/>
              <a:t>13</a:t>
            </a:fld>
            <a:endParaRPr lang="nl-NL" altLang="nl-NL"/>
          </a:p>
        </p:txBody>
      </p:sp>
    </p:spTree>
    <p:extLst>
      <p:ext uri="{BB962C8B-B14F-4D97-AF65-F5344CB8AC3E}">
        <p14:creationId xmlns:p14="http://schemas.microsoft.com/office/powerpoint/2010/main" val="2182513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819213-1E4D-4629-953A-BBA4062452F7}" type="slidenum">
              <a:rPr lang="nl-NL" altLang="nl-NL"/>
              <a:pPr/>
              <a:t>14</a:t>
            </a:fld>
            <a:endParaRPr lang="nl-NL" altLang="nl-NL"/>
          </a:p>
        </p:txBody>
      </p:sp>
      <p:sp>
        <p:nvSpPr>
          <p:cNvPr id="35842" name="Rectangle 2"/>
          <p:cNvSpPr>
            <a:spLocks noGrp="1" noRot="1" noChangeAspect="1" noChangeArrowheads="1" noTextEdit="1"/>
          </p:cNvSpPr>
          <p:nvPr>
            <p:ph type="sldImg"/>
          </p:nvPr>
        </p:nvSpPr>
        <p:spPr>
          <a:xfrm>
            <a:off x="42863" y="739775"/>
            <a:ext cx="6583362" cy="3703638"/>
          </a:xfrm>
          <a:ln/>
        </p:spPr>
      </p:sp>
      <p:sp>
        <p:nvSpPr>
          <p:cNvPr id="35843" name="Rectangle 3"/>
          <p:cNvSpPr>
            <a:spLocks noGrp="1" noChangeArrowheads="1"/>
          </p:cNvSpPr>
          <p:nvPr>
            <p:ph type="body" idx="1"/>
          </p:nvPr>
        </p:nvSpPr>
        <p:spPr/>
        <p:txBody>
          <a:bodyPr/>
          <a:lstStyle/>
          <a:p>
            <a:r>
              <a:rPr lang="nl-NL" altLang="nl-NL"/>
              <a:t>Monosacchariden</a:t>
            </a:r>
            <a:r>
              <a:rPr lang="nl-NL" altLang="nl-NL" baseline="0"/>
              <a:t> kunnen ook esterverbindingen vormen met zuren. In de glycolyse is de eerste stap in de oxidatie van glucose het </a:t>
            </a:r>
            <a:r>
              <a:rPr lang="nl-NL" altLang="nl-NL" baseline="0" err="1"/>
              <a:t>fosforyleren</a:t>
            </a:r>
            <a:r>
              <a:rPr lang="nl-NL" altLang="nl-NL" baseline="0"/>
              <a:t> van glucose tot glucose-6-fosfaat. </a:t>
            </a:r>
            <a:r>
              <a:rPr lang="nl-NL" altLang="nl-NL"/>
              <a:t>Een fosfaat van ATP wordt gebonden aan glucose.</a:t>
            </a:r>
          </a:p>
        </p:txBody>
      </p:sp>
    </p:spTree>
    <p:extLst>
      <p:ext uri="{BB962C8B-B14F-4D97-AF65-F5344CB8AC3E}">
        <p14:creationId xmlns:p14="http://schemas.microsoft.com/office/powerpoint/2010/main" val="2116205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nl-NL"/>
              <a:t>Titelstijl van model bewerken</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NL"/>
              <a:t>Klik om de ondertitelstijl van het model te bewerken</a:t>
            </a:r>
          </a:p>
        </p:txBody>
      </p:sp>
      <p:sp>
        <p:nvSpPr>
          <p:cNvPr id="4" name="Rectangle 4"/>
          <p:cNvSpPr>
            <a:spLocks noGrp="1" noChangeArrowheads="1"/>
          </p:cNvSpPr>
          <p:nvPr>
            <p:ph type="dt" sz="half" idx="10"/>
          </p:nvPr>
        </p:nvSpPr>
        <p:spPr>
          <a:ln/>
        </p:spPr>
        <p:txBody>
          <a:bodyPr/>
          <a:lstStyle>
            <a:lvl1pPr>
              <a:defRPr/>
            </a:lvl1pPr>
          </a:lstStyle>
          <a:p>
            <a:endParaRPr lang="nl-NL" altLang="nl-NL"/>
          </a:p>
        </p:txBody>
      </p:sp>
      <p:sp>
        <p:nvSpPr>
          <p:cNvPr id="5" name="Rectangle 5"/>
          <p:cNvSpPr>
            <a:spLocks noGrp="1" noChangeArrowheads="1"/>
          </p:cNvSpPr>
          <p:nvPr>
            <p:ph type="ftr" sz="quarter" idx="11"/>
          </p:nvPr>
        </p:nvSpPr>
        <p:spPr>
          <a:ln/>
        </p:spPr>
        <p:txBody>
          <a:bodyPr/>
          <a:lstStyle>
            <a:lvl1pPr>
              <a:defRPr/>
            </a:lvl1pPr>
          </a:lstStyle>
          <a:p>
            <a:endParaRPr lang="nl-NL" altLang="nl-NL"/>
          </a:p>
        </p:txBody>
      </p:sp>
      <p:sp>
        <p:nvSpPr>
          <p:cNvPr id="6" name="Rectangle 6"/>
          <p:cNvSpPr>
            <a:spLocks noGrp="1" noChangeArrowheads="1"/>
          </p:cNvSpPr>
          <p:nvPr>
            <p:ph type="sldNum" sz="quarter" idx="12"/>
          </p:nvPr>
        </p:nvSpPr>
        <p:spPr>
          <a:ln/>
        </p:spPr>
        <p:txBody>
          <a:bodyPr/>
          <a:lstStyle>
            <a:lvl1pPr>
              <a:defRPr/>
            </a:lvl1pPr>
          </a:lstStyle>
          <a:p>
            <a:fld id="{3740116C-E289-4E5B-B87D-A2FD2BE78690}" type="slidenum">
              <a:rPr lang="nl-NL" altLang="nl-NL" smtClean="0"/>
              <a:pPr/>
              <a:t>‹#›</a:t>
            </a:fld>
            <a:endParaRPr lang="nl-NL" altLang="nl-NL"/>
          </a:p>
        </p:txBody>
      </p:sp>
    </p:spTree>
    <p:extLst>
      <p:ext uri="{BB962C8B-B14F-4D97-AF65-F5344CB8AC3E}">
        <p14:creationId xmlns:p14="http://schemas.microsoft.com/office/powerpoint/2010/main" val="1963563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Titelstijl van model bewerken</a:t>
            </a:r>
          </a:p>
        </p:txBody>
      </p:sp>
      <p:sp>
        <p:nvSpPr>
          <p:cNvPr id="3" name="Vertical Text Placeholder 2"/>
          <p:cNvSpPr>
            <a:spLocks noGrp="1"/>
          </p:cNvSpPr>
          <p:nvPr>
            <p:ph type="body" orient="vert" idx="1"/>
          </p:nvPr>
        </p:nvSpPr>
        <p:spPr/>
        <p:txBody>
          <a:bodyPr vert="eaVert"/>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4"/>
          <p:cNvSpPr>
            <a:spLocks noGrp="1" noChangeArrowheads="1"/>
          </p:cNvSpPr>
          <p:nvPr>
            <p:ph type="dt" sz="half" idx="10"/>
          </p:nvPr>
        </p:nvSpPr>
        <p:spPr>
          <a:ln/>
        </p:spPr>
        <p:txBody>
          <a:bodyPr/>
          <a:lstStyle>
            <a:lvl1pPr>
              <a:defRPr/>
            </a:lvl1pPr>
          </a:lstStyle>
          <a:p>
            <a:endParaRPr lang="nl-NL" altLang="nl-NL"/>
          </a:p>
        </p:txBody>
      </p:sp>
      <p:sp>
        <p:nvSpPr>
          <p:cNvPr id="5" name="Rectangle 5"/>
          <p:cNvSpPr>
            <a:spLocks noGrp="1" noChangeArrowheads="1"/>
          </p:cNvSpPr>
          <p:nvPr>
            <p:ph type="ftr" sz="quarter" idx="11"/>
          </p:nvPr>
        </p:nvSpPr>
        <p:spPr>
          <a:ln/>
        </p:spPr>
        <p:txBody>
          <a:bodyPr/>
          <a:lstStyle>
            <a:lvl1pPr>
              <a:defRPr/>
            </a:lvl1pPr>
          </a:lstStyle>
          <a:p>
            <a:endParaRPr lang="nl-NL" altLang="nl-NL"/>
          </a:p>
        </p:txBody>
      </p:sp>
      <p:sp>
        <p:nvSpPr>
          <p:cNvPr id="6" name="Rectangle 6"/>
          <p:cNvSpPr>
            <a:spLocks noGrp="1" noChangeArrowheads="1"/>
          </p:cNvSpPr>
          <p:nvPr>
            <p:ph type="sldNum" sz="quarter" idx="12"/>
          </p:nvPr>
        </p:nvSpPr>
        <p:spPr>
          <a:ln/>
        </p:spPr>
        <p:txBody>
          <a:bodyPr/>
          <a:lstStyle>
            <a:lvl1pPr>
              <a:defRPr/>
            </a:lvl1pPr>
          </a:lstStyle>
          <a:p>
            <a:fld id="{3740116C-E289-4E5B-B87D-A2FD2BE78690}" type="slidenum">
              <a:rPr lang="nl-NL" altLang="nl-NL" smtClean="0"/>
              <a:pPr/>
              <a:t>‹#›</a:t>
            </a:fld>
            <a:endParaRPr lang="nl-NL" altLang="nl-NL"/>
          </a:p>
        </p:txBody>
      </p:sp>
    </p:spTree>
    <p:extLst>
      <p:ext uri="{BB962C8B-B14F-4D97-AF65-F5344CB8AC3E}">
        <p14:creationId xmlns:p14="http://schemas.microsoft.com/office/powerpoint/2010/main" val="1561839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76786" y="333375"/>
            <a:ext cx="2880783" cy="5792788"/>
          </a:xfrm>
        </p:spPr>
        <p:txBody>
          <a:bodyPr vert="eaVert"/>
          <a:lstStyle/>
          <a:p>
            <a:r>
              <a:rPr lang="nl-NL"/>
              <a:t>Titelstijl van model bewerken</a:t>
            </a:r>
          </a:p>
        </p:txBody>
      </p:sp>
      <p:sp>
        <p:nvSpPr>
          <p:cNvPr id="3" name="Vertical Text Placeholder 2"/>
          <p:cNvSpPr>
            <a:spLocks noGrp="1"/>
          </p:cNvSpPr>
          <p:nvPr>
            <p:ph type="body" orient="vert" idx="1"/>
          </p:nvPr>
        </p:nvSpPr>
        <p:spPr>
          <a:xfrm>
            <a:off x="334435" y="333375"/>
            <a:ext cx="8439151" cy="5792788"/>
          </a:xfrm>
        </p:spPr>
        <p:txBody>
          <a:bodyPr vert="eaVert"/>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4"/>
          <p:cNvSpPr>
            <a:spLocks noGrp="1" noChangeArrowheads="1"/>
          </p:cNvSpPr>
          <p:nvPr>
            <p:ph type="dt" sz="half" idx="10"/>
          </p:nvPr>
        </p:nvSpPr>
        <p:spPr>
          <a:ln/>
        </p:spPr>
        <p:txBody>
          <a:bodyPr/>
          <a:lstStyle>
            <a:lvl1pPr>
              <a:defRPr/>
            </a:lvl1pPr>
          </a:lstStyle>
          <a:p>
            <a:endParaRPr lang="nl-NL" altLang="nl-NL"/>
          </a:p>
        </p:txBody>
      </p:sp>
      <p:sp>
        <p:nvSpPr>
          <p:cNvPr id="5" name="Rectangle 5"/>
          <p:cNvSpPr>
            <a:spLocks noGrp="1" noChangeArrowheads="1"/>
          </p:cNvSpPr>
          <p:nvPr>
            <p:ph type="ftr" sz="quarter" idx="11"/>
          </p:nvPr>
        </p:nvSpPr>
        <p:spPr>
          <a:ln/>
        </p:spPr>
        <p:txBody>
          <a:bodyPr/>
          <a:lstStyle>
            <a:lvl1pPr>
              <a:defRPr/>
            </a:lvl1pPr>
          </a:lstStyle>
          <a:p>
            <a:endParaRPr lang="nl-NL" altLang="nl-NL"/>
          </a:p>
        </p:txBody>
      </p:sp>
      <p:sp>
        <p:nvSpPr>
          <p:cNvPr id="6" name="Rectangle 6"/>
          <p:cNvSpPr>
            <a:spLocks noGrp="1" noChangeArrowheads="1"/>
          </p:cNvSpPr>
          <p:nvPr>
            <p:ph type="sldNum" sz="quarter" idx="12"/>
          </p:nvPr>
        </p:nvSpPr>
        <p:spPr>
          <a:ln/>
        </p:spPr>
        <p:txBody>
          <a:bodyPr/>
          <a:lstStyle>
            <a:lvl1pPr>
              <a:defRPr/>
            </a:lvl1pPr>
          </a:lstStyle>
          <a:p>
            <a:fld id="{3740116C-E289-4E5B-B87D-A2FD2BE78690}" type="slidenum">
              <a:rPr lang="nl-NL" altLang="nl-NL" smtClean="0"/>
              <a:pPr/>
              <a:t>‹#›</a:t>
            </a:fld>
            <a:endParaRPr lang="nl-NL" altLang="nl-NL"/>
          </a:p>
        </p:txBody>
      </p:sp>
    </p:spTree>
    <p:extLst>
      <p:ext uri="{BB962C8B-B14F-4D97-AF65-F5344CB8AC3E}">
        <p14:creationId xmlns:p14="http://schemas.microsoft.com/office/powerpoint/2010/main" val="1137657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Titelstijl van model bewerken</a:t>
            </a:r>
          </a:p>
        </p:txBody>
      </p:sp>
      <p:sp>
        <p:nvSpPr>
          <p:cNvPr id="3" name="Content Placeholder 2"/>
          <p:cNvSpPr>
            <a:spLocks noGrp="1"/>
          </p:cNvSpPr>
          <p:nvPr>
            <p:ph idx="1"/>
          </p:nvPr>
        </p:nvSpPr>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4"/>
          <p:cNvSpPr>
            <a:spLocks noGrp="1" noChangeArrowheads="1"/>
          </p:cNvSpPr>
          <p:nvPr>
            <p:ph type="dt" sz="half" idx="10"/>
          </p:nvPr>
        </p:nvSpPr>
        <p:spPr>
          <a:ln/>
        </p:spPr>
        <p:txBody>
          <a:bodyPr/>
          <a:lstStyle>
            <a:lvl1pPr>
              <a:defRPr/>
            </a:lvl1pPr>
          </a:lstStyle>
          <a:p>
            <a:endParaRPr lang="nl-NL" altLang="nl-NL"/>
          </a:p>
        </p:txBody>
      </p:sp>
      <p:sp>
        <p:nvSpPr>
          <p:cNvPr id="5" name="Rectangle 5"/>
          <p:cNvSpPr>
            <a:spLocks noGrp="1" noChangeArrowheads="1"/>
          </p:cNvSpPr>
          <p:nvPr>
            <p:ph type="ftr" sz="quarter" idx="11"/>
          </p:nvPr>
        </p:nvSpPr>
        <p:spPr>
          <a:ln/>
        </p:spPr>
        <p:txBody>
          <a:bodyPr/>
          <a:lstStyle>
            <a:lvl1pPr>
              <a:defRPr/>
            </a:lvl1pPr>
          </a:lstStyle>
          <a:p>
            <a:endParaRPr lang="nl-NL" altLang="nl-NL"/>
          </a:p>
        </p:txBody>
      </p:sp>
      <p:sp>
        <p:nvSpPr>
          <p:cNvPr id="6" name="Rectangle 6"/>
          <p:cNvSpPr>
            <a:spLocks noGrp="1" noChangeArrowheads="1"/>
          </p:cNvSpPr>
          <p:nvPr>
            <p:ph type="sldNum" sz="quarter" idx="12"/>
          </p:nvPr>
        </p:nvSpPr>
        <p:spPr>
          <a:ln/>
        </p:spPr>
        <p:txBody>
          <a:bodyPr/>
          <a:lstStyle>
            <a:lvl1pPr>
              <a:defRPr/>
            </a:lvl1pPr>
          </a:lstStyle>
          <a:p>
            <a:fld id="{3740116C-E289-4E5B-B87D-A2FD2BE78690}" type="slidenum">
              <a:rPr lang="nl-NL" altLang="nl-NL" smtClean="0"/>
              <a:pPr/>
              <a:t>‹#›</a:t>
            </a:fld>
            <a:endParaRPr lang="nl-NL" altLang="nl-NL"/>
          </a:p>
        </p:txBody>
      </p:sp>
    </p:spTree>
    <p:extLst>
      <p:ext uri="{BB962C8B-B14F-4D97-AF65-F5344CB8AC3E}">
        <p14:creationId xmlns:p14="http://schemas.microsoft.com/office/powerpoint/2010/main" val="1229935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nl-NL"/>
              <a:t>Titelstijl van model bewerken</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a:t>Klik om de tekststijl van het model te bewerken</a:t>
            </a:r>
          </a:p>
        </p:txBody>
      </p:sp>
      <p:sp>
        <p:nvSpPr>
          <p:cNvPr id="4" name="Rectangle 4"/>
          <p:cNvSpPr>
            <a:spLocks noGrp="1" noChangeArrowheads="1"/>
          </p:cNvSpPr>
          <p:nvPr>
            <p:ph type="dt" sz="half" idx="10"/>
          </p:nvPr>
        </p:nvSpPr>
        <p:spPr>
          <a:ln/>
        </p:spPr>
        <p:txBody>
          <a:bodyPr/>
          <a:lstStyle>
            <a:lvl1pPr>
              <a:defRPr/>
            </a:lvl1pPr>
          </a:lstStyle>
          <a:p>
            <a:endParaRPr lang="nl-NL" altLang="nl-NL"/>
          </a:p>
        </p:txBody>
      </p:sp>
      <p:sp>
        <p:nvSpPr>
          <p:cNvPr id="5" name="Rectangle 5"/>
          <p:cNvSpPr>
            <a:spLocks noGrp="1" noChangeArrowheads="1"/>
          </p:cNvSpPr>
          <p:nvPr>
            <p:ph type="ftr" sz="quarter" idx="11"/>
          </p:nvPr>
        </p:nvSpPr>
        <p:spPr>
          <a:ln/>
        </p:spPr>
        <p:txBody>
          <a:bodyPr/>
          <a:lstStyle>
            <a:lvl1pPr>
              <a:defRPr/>
            </a:lvl1pPr>
          </a:lstStyle>
          <a:p>
            <a:endParaRPr lang="nl-NL" altLang="nl-NL"/>
          </a:p>
        </p:txBody>
      </p:sp>
      <p:sp>
        <p:nvSpPr>
          <p:cNvPr id="6" name="Rectangle 6"/>
          <p:cNvSpPr>
            <a:spLocks noGrp="1" noChangeArrowheads="1"/>
          </p:cNvSpPr>
          <p:nvPr>
            <p:ph type="sldNum" sz="quarter" idx="12"/>
          </p:nvPr>
        </p:nvSpPr>
        <p:spPr>
          <a:ln/>
        </p:spPr>
        <p:txBody>
          <a:bodyPr/>
          <a:lstStyle>
            <a:lvl1pPr>
              <a:defRPr/>
            </a:lvl1pPr>
          </a:lstStyle>
          <a:p>
            <a:fld id="{3740116C-E289-4E5B-B87D-A2FD2BE78690}" type="slidenum">
              <a:rPr lang="nl-NL" altLang="nl-NL" smtClean="0"/>
              <a:pPr/>
              <a:t>‹#›</a:t>
            </a:fld>
            <a:endParaRPr lang="nl-NL" altLang="nl-NL"/>
          </a:p>
        </p:txBody>
      </p:sp>
    </p:spTree>
    <p:extLst>
      <p:ext uri="{BB962C8B-B14F-4D97-AF65-F5344CB8AC3E}">
        <p14:creationId xmlns:p14="http://schemas.microsoft.com/office/powerpoint/2010/main" val="2004232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Titelstijl van model bewerken</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4"/>
          <p:cNvSpPr>
            <a:spLocks noGrp="1" noChangeArrowheads="1"/>
          </p:cNvSpPr>
          <p:nvPr>
            <p:ph type="dt" sz="half" idx="10"/>
          </p:nvPr>
        </p:nvSpPr>
        <p:spPr>
          <a:ln/>
        </p:spPr>
        <p:txBody>
          <a:bodyPr/>
          <a:lstStyle>
            <a:lvl1pPr>
              <a:defRPr/>
            </a:lvl1pPr>
          </a:lstStyle>
          <a:p>
            <a:endParaRPr lang="nl-NL" altLang="nl-NL"/>
          </a:p>
        </p:txBody>
      </p:sp>
      <p:sp>
        <p:nvSpPr>
          <p:cNvPr id="6" name="Rectangle 5"/>
          <p:cNvSpPr>
            <a:spLocks noGrp="1" noChangeArrowheads="1"/>
          </p:cNvSpPr>
          <p:nvPr>
            <p:ph type="ftr" sz="quarter" idx="11"/>
          </p:nvPr>
        </p:nvSpPr>
        <p:spPr>
          <a:ln/>
        </p:spPr>
        <p:txBody>
          <a:bodyPr/>
          <a:lstStyle>
            <a:lvl1pPr>
              <a:defRPr/>
            </a:lvl1pPr>
          </a:lstStyle>
          <a:p>
            <a:endParaRPr lang="nl-NL" altLang="nl-NL"/>
          </a:p>
        </p:txBody>
      </p:sp>
      <p:sp>
        <p:nvSpPr>
          <p:cNvPr id="7" name="Rectangle 6"/>
          <p:cNvSpPr>
            <a:spLocks noGrp="1" noChangeArrowheads="1"/>
          </p:cNvSpPr>
          <p:nvPr>
            <p:ph type="sldNum" sz="quarter" idx="12"/>
          </p:nvPr>
        </p:nvSpPr>
        <p:spPr>
          <a:ln/>
        </p:spPr>
        <p:txBody>
          <a:bodyPr/>
          <a:lstStyle>
            <a:lvl1pPr>
              <a:defRPr/>
            </a:lvl1pPr>
          </a:lstStyle>
          <a:p>
            <a:fld id="{3740116C-E289-4E5B-B87D-A2FD2BE78690}" type="slidenum">
              <a:rPr lang="nl-NL" altLang="nl-NL" smtClean="0"/>
              <a:pPr/>
              <a:t>‹#›</a:t>
            </a:fld>
            <a:endParaRPr lang="nl-NL" altLang="nl-NL"/>
          </a:p>
        </p:txBody>
      </p:sp>
    </p:spTree>
    <p:extLst>
      <p:ext uri="{BB962C8B-B14F-4D97-AF65-F5344CB8AC3E}">
        <p14:creationId xmlns:p14="http://schemas.microsoft.com/office/powerpoint/2010/main" val="1859968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nl-NL"/>
              <a:t>Titelstijl van model bewerken</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tekststijl van het model te bewerken</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tekststijl van het model te bewerken</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Rectangle 4"/>
          <p:cNvSpPr>
            <a:spLocks noGrp="1" noChangeArrowheads="1"/>
          </p:cNvSpPr>
          <p:nvPr>
            <p:ph type="dt" sz="half" idx="10"/>
          </p:nvPr>
        </p:nvSpPr>
        <p:spPr>
          <a:ln/>
        </p:spPr>
        <p:txBody>
          <a:bodyPr/>
          <a:lstStyle>
            <a:lvl1pPr>
              <a:defRPr/>
            </a:lvl1pPr>
          </a:lstStyle>
          <a:p>
            <a:endParaRPr lang="nl-NL" altLang="nl-NL"/>
          </a:p>
        </p:txBody>
      </p:sp>
      <p:sp>
        <p:nvSpPr>
          <p:cNvPr id="8" name="Rectangle 5"/>
          <p:cNvSpPr>
            <a:spLocks noGrp="1" noChangeArrowheads="1"/>
          </p:cNvSpPr>
          <p:nvPr>
            <p:ph type="ftr" sz="quarter" idx="11"/>
          </p:nvPr>
        </p:nvSpPr>
        <p:spPr>
          <a:ln/>
        </p:spPr>
        <p:txBody>
          <a:bodyPr/>
          <a:lstStyle>
            <a:lvl1pPr>
              <a:defRPr/>
            </a:lvl1pPr>
          </a:lstStyle>
          <a:p>
            <a:endParaRPr lang="nl-NL" altLang="nl-NL"/>
          </a:p>
        </p:txBody>
      </p:sp>
      <p:sp>
        <p:nvSpPr>
          <p:cNvPr id="9" name="Rectangle 6"/>
          <p:cNvSpPr>
            <a:spLocks noGrp="1" noChangeArrowheads="1"/>
          </p:cNvSpPr>
          <p:nvPr>
            <p:ph type="sldNum" sz="quarter" idx="12"/>
          </p:nvPr>
        </p:nvSpPr>
        <p:spPr>
          <a:ln/>
        </p:spPr>
        <p:txBody>
          <a:bodyPr/>
          <a:lstStyle>
            <a:lvl1pPr>
              <a:defRPr/>
            </a:lvl1pPr>
          </a:lstStyle>
          <a:p>
            <a:fld id="{3740116C-E289-4E5B-B87D-A2FD2BE78690}" type="slidenum">
              <a:rPr lang="nl-NL" altLang="nl-NL" smtClean="0"/>
              <a:pPr/>
              <a:t>‹#›</a:t>
            </a:fld>
            <a:endParaRPr lang="nl-NL" altLang="nl-NL"/>
          </a:p>
        </p:txBody>
      </p:sp>
    </p:spTree>
    <p:extLst>
      <p:ext uri="{BB962C8B-B14F-4D97-AF65-F5344CB8AC3E}">
        <p14:creationId xmlns:p14="http://schemas.microsoft.com/office/powerpoint/2010/main" val="172585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334436" y="333375"/>
            <a:ext cx="11042153" cy="935038"/>
          </a:xfrm>
        </p:spPr>
        <p:txBody>
          <a:bodyPr/>
          <a:lstStyle/>
          <a:p>
            <a:r>
              <a:rPr lang="nl-NL"/>
              <a:t>Titelstijl van model bewerken</a:t>
            </a:r>
          </a:p>
        </p:txBody>
      </p:sp>
      <p:sp>
        <p:nvSpPr>
          <p:cNvPr id="3" name="Rectangle 4"/>
          <p:cNvSpPr>
            <a:spLocks noGrp="1" noChangeArrowheads="1"/>
          </p:cNvSpPr>
          <p:nvPr>
            <p:ph type="dt" sz="half" idx="10"/>
          </p:nvPr>
        </p:nvSpPr>
        <p:spPr>
          <a:ln/>
        </p:spPr>
        <p:txBody>
          <a:bodyPr/>
          <a:lstStyle>
            <a:lvl1pPr>
              <a:defRPr/>
            </a:lvl1pPr>
          </a:lstStyle>
          <a:p>
            <a:endParaRPr lang="nl-NL" altLang="nl-NL"/>
          </a:p>
        </p:txBody>
      </p:sp>
      <p:sp>
        <p:nvSpPr>
          <p:cNvPr id="4" name="Rectangle 5"/>
          <p:cNvSpPr>
            <a:spLocks noGrp="1" noChangeArrowheads="1"/>
          </p:cNvSpPr>
          <p:nvPr>
            <p:ph type="ftr" sz="quarter" idx="11"/>
          </p:nvPr>
        </p:nvSpPr>
        <p:spPr>
          <a:ln/>
        </p:spPr>
        <p:txBody>
          <a:bodyPr/>
          <a:lstStyle>
            <a:lvl1pPr>
              <a:defRPr/>
            </a:lvl1pPr>
          </a:lstStyle>
          <a:p>
            <a:endParaRPr lang="nl-NL" altLang="nl-NL"/>
          </a:p>
        </p:txBody>
      </p:sp>
      <p:sp>
        <p:nvSpPr>
          <p:cNvPr id="5" name="Rectangle 6"/>
          <p:cNvSpPr>
            <a:spLocks noGrp="1" noChangeArrowheads="1"/>
          </p:cNvSpPr>
          <p:nvPr>
            <p:ph type="sldNum" sz="quarter" idx="12"/>
          </p:nvPr>
        </p:nvSpPr>
        <p:spPr>
          <a:ln/>
        </p:spPr>
        <p:txBody>
          <a:bodyPr/>
          <a:lstStyle>
            <a:lvl1pPr>
              <a:defRPr/>
            </a:lvl1pPr>
          </a:lstStyle>
          <a:p>
            <a:fld id="{3740116C-E289-4E5B-B87D-A2FD2BE78690}" type="slidenum">
              <a:rPr lang="nl-NL" altLang="nl-NL" smtClean="0"/>
              <a:pPr/>
              <a:t>‹#›</a:t>
            </a:fld>
            <a:endParaRPr lang="nl-NL" altLang="nl-NL"/>
          </a:p>
        </p:txBody>
      </p:sp>
    </p:spTree>
    <p:extLst>
      <p:ext uri="{BB962C8B-B14F-4D97-AF65-F5344CB8AC3E}">
        <p14:creationId xmlns:p14="http://schemas.microsoft.com/office/powerpoint/2010/main" val="426811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nl-NL" altLang="nl-NL"/>
          </a:p>
        </p:txBody>
      </p:sp>
      <p:sp>
        <p:nvSpPr>
          <p:cNvPr id="3" name="Rectangle 5"/>
          <p:cNvSpPr>
            <a:spLocks noGrp="1" noChangeArrowheads="1"/>
          </p:cNvSpPr>
          <p:nvPr>
            <p:ph type="ftr" sz="quarter" idx="11"/>
          </p:nvPr>
        </p:nvSpPr>
        <p:spPr>
          <a:ln/>
        </p:spPr>
        <p:txBody>
          <a:bodyPr/>
          <a:lstStyle>
            <a:lvl1pPr>
              <a:defRPr/>
            </a:lvl1pPr>
          </a:lstStyle>
          <a:p>
            <a:endParaRPr lang="nl-NL" altLang="nl-NL"/>
          </a:p>
        </p:txBody>
      </p:sp>
      <p:sp>
        <p:nvSpPr>
          <p:cNvPr id="4" name="Rectangle 6"/>
          <p:cNvSpPr>
            <a:spLocks noGrp="1" noChangeArrowheads="1"/>
          </p:cNvSpPr>
          <p:nvPr>
            <p:ph type="sldNum" sz="quarter" idx="12"/>
          </p:nvPr>
        </p:nvSpPr>
        <p:spPr>
          <a:ln/>
        </p:spPr>
        <p:txBody>
          <a:bodyPr/>
          <a:lstStyle>
            <a:lvl1pPr>
              <a:defRPr/>
            </a:lvl1pPr>
          </a:lstStyle>
          <a:p>
            <a:fld id="{3740116C-E289-4E5B-B87D-A2FD2BE78690}" type="slidenum">
              <a:rPr lang="nl-NL" altLang="nl-NL" smtClean="0"/>
              <a:pPr/>
              <a:t>‹#›</a:t>
            </a:fld>
            <a:endParaRPr lang="nl-NL" altLang="nl-NL"/>
          </a:p>
        </p:txBody>
      </p:sp>
    </p:spTree>
    <p:extLst>
      <p:ext uri="{BB962C8B-B14F-4D97-AF65-F5344CB8AC3E}">
        <p14:creationId xmlns:p14="http://schemas.microsoft.com/office/powerpoint/2010/main" val="818205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nl-NL"/>
              <a:t>Titelstijl van model bewerken</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tekststijl van het model te bewerken</a:t>
            </a:r>
          </a:p>
        </p:txBody>
      </p:sp>
      <p:sp>
        <p:nvSpPr>
          <p:cNvPr id="5" name="Rectangle 4"/>
          <p:cNvSpPr>
            <a:spLocks noGrp="1" noChangeArrowheads="1"/>
          </p:cNvSpPr>
          <p:nvPr>
            <p:ph type="dt" sz="half" idx="10"/>
          </p:nvPr>
        </p:nvSpPr>
        <p:spPr>
          <a:ln/>
        </p:spPr>
        <p:txBody>
          <a:bodyPr/>
          <a:lstStyle>
            <a:lvl1pPr>
              <a:defRPr/>
            </a:lvl1pPr>
          </a:lstStyle>
          <a:p>
            <a:endParaRPr lang="nl-NL" altLang="nl-NL"/>
          </a:p>
        </p:txBody>
      </p:sp>
      <p:sp>
        <p:nvSpPr>
          <p:cNvPr id="6" name="Rectangle 5"/>
          <p:cNvSpPr>
            <a:spLocks noGrp="1" noChangeArrowheads="1"/>
          </p:cNvSpPr>
          <p:nvPr>
            <p:ph type="ftr" sz="quarter" idx="11"/>
          </p:nvPr>
        </p:nvSpPr>
        <p:spPr>
          <a:ln/>
        </p:spPr>
        <p:txBody>
          <a:bodyPr/>
          <a:lstStyle>
            <a:lvl1pPr>
              <a:defRPr/>
            </a:lvl1pPr>
          </a:lstStyle>
          <a:p>
            <a:endParaRPr lang="nl-NL" altLang="nl-NL"/>
          </a:p>
        </p:txBody>
      </p:sp>
      <p:sp>
        <p:nvSpPr>
          <p:cNvPr id="7" name="Rectangle 6"/>
          <p:cNvSpPr>
            <a:spLocks noGrp="1" noChangeArrowheads="1"/>
          </p:cNvSpPr>
          <p:nvPr>
            <p:ph type="sldNum" sz="quarter" idx="12"/>
          </p:nvPr>
        </p:nvSpPr>
        <p:spPr>
          <a:ln/>
        </p:spPr>
        <p:txBody>
          <a:bodyPr/>
          <a:lstStyle>
            <a:lvl1pPr>
              <a:defRPr/>
            </a:lvl1pPr>
          </a:lstStyle>
          <a:p>
            <a:fld id="{3740116C-E289-4E5B-B87D-A2FD2BE78690}" type="slidenum">
              <a:rPr lang="nl-NL" altLang="nl-NL" smtClean="0"/>
              <a:pPr/>
              <a:t>‹#›</a:t>
            </a:fld>
            <a:endParaRPr lang="nl-NL" altLang="nl-NL"/>
          </a:p>
        </p:txBody>
      </p:sp>
    </p:spTree>
    <p:extLst>
      <p:ext uri="{BB962C8B-B14F-4D97-AF65-F5344CB8AC3E}">
        <p14:creationId xmlns:p14="http://schemas.microsoft.com/office/powerpoint/2010/main" val="1238382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nl-NL"/>
              <a:t>Titelstijl van model bewerken</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l-NL" noProof="0"/>
              <a:t>Sleep de afbeelding naar de tijdelijke aanduiding of klik op het pictogram als u een afbeelding wilt toevoegen</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tekststijl van het model te bewerken</a:t>
            </a:r>
          </a:p>
        </p:txBody>
      </p:sp>
      <p:sp>
        <p:nvSpPr>
          <p:cNvPr id="5" name="Rectangle 4"/>
          <p:cNvSpPr>
            <a:spLocks noGrp="1" noChangeArrowheads="1"/>
          </p:cNvSpPr>
          <p:nvPr>
            <p:ph type="dt" sz="half" idx="10"/>
          </p:nvPr>
        </p:nvSpPr>
        <p:spPr>
          <a:ln/>
        </p:spPr>
        <p:txBody>
          <a:bodyPr/>
          <a:lstStyle>
            <a:lvl1pPr>
              <a:defRPr/>
            </a:lvl1pPr>
          </a:lstStyle>
          <a:p>
            <a:endParaRPr lang="nl-NL" altLang="nl-NL"/>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3740116C-E289-4E5B-B87D-A2FD2BE78690}" type="slidenum">
              <a:rPr lang="nl-NL" altLang="nl-NL" smtClean="0"/>
              <a:pPr/>
              <a:t>‹#›</a:t>
            </a:fld>
            <a:endParaRPr lang="nl-NL" altLang="nl-NL"/>
          </a:p>
        </p:txBody>
      </p:sp>
    </p:spTree>
    <p:extLst>
      <p:ext uri="{BB962C8B-B14F-4D97-AF65-F5344CB8AC3E}">
        <p14:creationId xmlns:p14="http://schemas.microsoft.com/office/powerpoint/2010/main" val="88767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34435" y="333378"/>
            <a:ext cx="11523133" cy="79216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nl-NL"/>
              <a:t>Titel to edit Master title style</a:t>
            </a:r>
          </a:p>
        </p:txBody>
      </p:sp>
      <p:sp>
        <p:nvSpPr>
          <p:cNvPr id="1027" name="Rectangle 3"/>
          <p:cNvSpPr>
            <a:spLocks noGrp="1" noChangeArrowheads="1"/>
          </p:cNvSpPr>
          <p:nvPr>
            <p:ph type="body" idx="1"/>
          </p:nvPr>
        </p:nvSpPr>
        <p:spPr bwMode="auto">
          <a:xfrm>
            <a:off x="609600" y="1600203"/>
            <a:ext cx="109728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mn-ea"/>
                <a:cs typeface="Arial" charset="0"/>
              </a:defRPr>
            </a:lvl1pPr>
          </a:lstStyle>
          <a:p>
            <a:endParaRPr lang="nl-NL" altLang="nl-NL"/>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mn-ea"/>
                <a:cs typeface="Arial" charset="0"/>
              </a:defRPr>
            </a:lvl1pPr>
          </a:lstStyle>
          <a:p>
            <a:endParaRPr lang="nl-NL" altLang="nl-NL"/>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cs typeface="Arial" charset="0"/>
              </a:defRPr>
            </a:lvl1pPr>
          </a:lstStyle>
          <a:p>
            <a:fld id="{3740116C-E289-4E5B-B87D-A2FD2BE78690}" type="slidenum">
              <a:rPr lang="nl-NL" altLang="nl-NL" smtClean="0"/>
              <a:pPr/>
              <a:t>‹#›</a:t>
            </a:fld>
            <a:endParaRPr lang="nl-NL" altLang="nl-NL"/>
          </a:p>
        </p:txBody>
      </p:sp>
      <p:sp>
        <p:nvSpPr>
          <p:cNvPr id="1031" name="Line 7"/>
          <p:cNvSpPr>
            <a:spLocks noChangeShapeType="1"/>
          </p:cNvSpPr>
          <p:nvPr/>
        </p:nvSpPr>
        <p:spPr bwMode="auto">
          <a:xfrm>
            <a:off x="334435" y="1125538"/>
            <a:ext cx="11523133" cy="0"/>
          </a:xfrm>
          <a:prstGeom prst="line">
            <a:avLst/>
          </a:prstGeom>
          <a:noFill/>
          <a:ln w="1905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nl-NL"/>
          </a:p>
        </p:txBody>
      </p:sp>
      <p:pic>
        <p:nvPicPr>
          <p:cNvPr id="1032" name="Picture 8" descr="img_hh_logo_n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4435" y="6173788"/>
            <a:ext cx="2679700" cy="495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5601482"/>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Lst>
  <p:txStyles>
    <p:titleStyle>
      <a:lvl1pPr algn="l" rtl="0" eaLnBrk="1" fontAlgn="base" hangingPunct="1">
        <a:spcBef>
          <a:spcPct val="0"/>
        </a:spcBef>
        <a:spcAft>
          <a:spcPct val="0"/>
        </a:spcAft>
        <a:defRPr sz="4400">
          <a:solidFill>
            <a:schemeClr val="tx2"/>
          </a:solidFill>
          <a:latin typeface="+mj-lt"/>
          <a:ea typeface="ＭＳ Ｐゴシック" charset="0"/>
          <a:cs typeface="+mj-cs"/>
        </a:defRPr>
      </a:lvl1pPr>
      <a:lvl2pPr algn="l" rtl="0" eaLnBrk="1" fontAlgn="base" hangingPunct="1">
        <a:spcBef>
          <a:spcPct val="0"/>
        </a:spcBef>
        <a:spcAft>
          <a:spcPct val="0"/>
        </a:spcAft>
        <a:defRPr sz="4400">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4400">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4400">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4400">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4400">
          <a:solidFill>
            <a:schemeClr val="tx2"/>
          </a:solidFill>
          <a:latin typeface="Arial" charset="0"/>
          <a:cs typeface="Arial" charset="0"/>
        </a:defRPr>
      </a:lvl6pPr>
      <a:lvl7pPr marL="914400" algn="l" rtl="0" eaLnBrk="1" fontAlgn="base" hangingPunct="1">
        <a:spcBef>
          <a:spcPct val="0"/>
        </a:spcBef>
        <a:spcAft>
          <a:spcPct val="0"/>
        </a:spcAft>
        <a:defRPr sz="4400">
          <a:solidFill>
            <a:schemeClr val="tx2"/>
          </a:solidFill>
          <a:latin typeface="Arial" charset="0"/>
          <a:cs typeface="Arial" charset="0"/>
        </a:defRPr>
      </a:lvl7pPr>
      <a:lvl8pPr marL="1371600" algn="l" rtl="0" eaLnBrk="1" fontAlgn="base" hangingPunct="1">
        <a:spcBef>
          <a:spcPct val="0"/>
        </a:spcBef>
        <a:spcAft>
          <a:spcPct val="0"/>
        </a:spcAft>
        <a:defRPr sz="4400">
          <a:solidFill>
            <a:schemeClr val="tx2"/>
          </a:solidFill>
          <a:latin typeface="Arial" charset="0"/>
          <a:cs typeface="Arial" charset="0"/>
        </a:defRPr>
      </a:lvl8pPr>
      <a:lvl9pPr marL="1828800" algn="l"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mn-cs"/>
        </a:defRPr>
      </a:lvl1pPr>
      <a:lvl2pPr marL="742950" indent="-285750" algn="l" rtl="0" eaLnBrk="1" fontAlgn="base" hangingPunct="1">
        <a:spcBef>
          <a:spcPct val="20000"/>
        </a:spcBef>
        <a:spcAft>
          <a:spcPct val="0"/>
        </a:spcAft>
        <a:buChar char="–"/>
        <a:defRPr sz="2800">
          <a:solidFill>
            <a:schemeClr val="tx1"/>
          </a:solidFill>
          <a:latin typeface="+mn-lt"/>
          <a:ea typeface="Arial" charset="0"/>
          <a:cs typeface="+mn-cs"/>
        </a:defRPr>
      </a:lvl2pPr>
      <a:lvl3pPr marL="1143000" indent="-228600" algn="l" rtl="0" eaLnBrk="1" fontAlgn="base" hangingPunct="1">
        <a:spcBef>
          <a:spcPct val="20000"/>
        </a:spcBef>
        <a:spcAft>
          <a:spcPct val="0"/>
        </a:spcAft>
        <a:buChar char="•"/>
        <a:defRPr sz="2400">
          <a:solidFill>
            <a:schemeClr val="tx1"/>
          </a:solidFill>
          <a:latin typeface="+mn-lt"/>
          <a:ea typeface="Arial" charset="0"/>
          <a:cs typeface="+mn-cs"/>
        </a:defRPr>
      </a:lvl3pPr>
      <a:lvl4pPr marL="1600200" indent="-228600" algn="l" rtl="0" eaLnBrk="1" fontAlgn="base" hangingPunct="1">
        <a:spcBef>
          <a:spcPct val="20000"/>
        </a:spcBef>
        <a:spcAft>
          <a:spcPct val="0"/>
        </a:spcAft>
        <a:buChar char="–"/>
        <a:defRPr sz="2000">
          <a:solidFill>
            <a:schemeClr val="tx1"/>
          </a:solidFill>
          <a:latin typeface="+mn-lt"/>
          <a:ea typeface="Arial" charset="0"/>
          <a:cs typeface="+mn-cs"/>
        </a:defRPr>
      </a:lvl4pPr>
      <a:lvl5pPr marL="2057400" indent="-228600" algn="l" rtl="0" eaLnBrk="1" fontAlgn="base" hangingPunct="1">
        <a:spcBef>
          <a:spcPct val="20000"/>
        </a:spcBef>
        <a:spcAft>
          <a:spcPct val="0"/>
        </a:spcAft>
        <a:buChar char="»"/>
        <a:defRPr sz="2000">
          <a:solidFill>
            <a:schemeClr val="tx1"/>
          </a:solidFill>
          <a:latin typeface="+mn-lt"/>
          <a:ea typeface="Arial" charset="0"/>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algn="ctr"/>
            <a:r>
              <a:rPr lang="nl-NL" altLang="nl-NL"/>
              <a:t>Biochemie 2</a:t>
            </a:r>
            <a:br>
              <a:rPr lang="nl-NL" altLang="nl-NL"/>
            </a:br>
            <a:r>
              <a:rPr lang="nl-NL" altLang="nl-NL"/>
              <a:t>Metabolisme</a:t>
            </a:r>
            <a:endParaRPr lang="nl-NL" altLang="nl-NL">
              <a:solidFill>
                <a:schemeClr val="tx2"/>
              </a:solidFill>
            </a:endParaRPr>
          </a:p>
        </p:txBody>
      </p:sp>
      <p:sp>
        <p:nvSpPr>
          <p:cNvPr id="2051" name="Rectangle 3"/>
          <p:cNvSpPr>
            <a:spLocks noGrp="1" noChangeArrowheads="1"/>
          </p:cNvSpPr>
          <p:nvPr>
            <p:ph type="subTitle" idx="1"/>
          </p:nvPr>
        </p:nvSpPr>
        <p:spPr/>
        <p:txBody>
          <a:bodyPr/>
          <a:lstStyle/>
          <a:p>
            <a:r>
              <a:rPr lang="nl-NL" altLang="nl-NL">
                <a:solidFill>
                  <a:schemeClr val="tx2"/>
                </a:solidFill>
              </a:rPr>
              <a:t>Sanne Nabuurs</a:t>
            </a:r>
          </a:p>
          <a:p>
            <a:r>
              <a:rPr lang="nl-NL" altLang="nl-NL" sz="2000" err="1">
                <a:solidFill>
                  <a:schemeClr val="tx2"/>
                </a:solidFill>
              </a:rPr>
              <a:t>s.m.nabuurs@pl.hanze.nl</a:t>
            </a:r>
            <a:endParaRPr lang="nl-NL" altLang="nl-NL" sz="2000">
              <a:solidFill>
                <a:schemeClr val="tx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nl-NL" altLang="nl-NL" i="1"/>
              <a:t>Vormen cyclisch molecuul (herhaling)</a:t>
            </a:r>
            <a:endParaRPr lang="nl-NL" altLang="nl-NL">
              <a:solidFill>
                <a:schemeClr val="tx2"/>
              </a:solidFill>
            </a:endParaRPr>
          </a:p>
        </p:txBody>
      </p:sp>
      <p:pic>
        <p:nvPicPr>
          <p:cNvPr id="5" name="Tijdelijke aanduiding voor inhoud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005643"/>
            <a:ext cx="8229600" cy="3715076"/>
          </a:xfrm>
        </p:spPr>
      </p:pic>
    </p:spTree>
    <p:extLst>
      <p:ext uri="{BB962C8B-B14F-4D97-AF65-F5344CB8AC3E}">
        <p14:creationId xmlns:p14="http://schemas.microsoft.com/office/powerpoint/2010/main" val="1806982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Fructose heeft meerdere vormen</a:t>
            </a:r>
          </a:p>
        </p:txBody>
      </p:sp>
      <p:pic>
        <p:nvPicPr>
          <p:cNvPr id="4" name="Tijdelijke aanduiding voor inhoud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14804" y="1556792"/>
            <a:ext cx="4762393" cy="4525963"/>
          </a:xfrm>
        </p:spPr>
      </p:pic>
      <p:cxnSp>
        <p:nvCxnSpPr>
          <p:cNvPr id="5" name="Rechte verbindingslijn met pijl 4"/>
          <p:cNvCxnSpPr/>
          <p:nvPr/>
        </p:nvCxnSpPr>
        <p:spPr>
          <a:xfrm>
            <a:off x="3285330" y="2241266"/>
            <a:ext cx="720080" cy="720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Afgeronde rechthoek 9"/>
          <p:cNvSpPr/>
          <p:nvPr/>
        </p:nvSpPr>
        <p:spPr>
          <a:xfrm>
            <a:off x="8760296" y="3573016"/>
            <a:ext cx="1296144" cy="9974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solidFill>
                  <a:srgbClr val="FF0000"/>
                </a:solidFill>
              </a:rPr>
              <a:t>Zoetste suiker bekend</a:t>
            </a:r>
          </a:p>
        </p:txBody>
      </p:sp>
      <p:cxnSp>
        <p:nvCxnSpPr>
          <p:cNvPr id="11" name="Rechte verbindingslijn met pijl 10"/>
          <p:cNvCxnSpPr/>
          <p:nvPr/>
        </p:nvCxnSpPr>
        <p:spPr>
          <a:xfrm flipH="1">
            <a:off x="8256240" y="4065665"/>
            <a:ext cx="504056" cy="4213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Afgeronde rechthoek 11"/>
          <p:cNvSpPr/>
          <p:nvPr/>
        </p:nvSpPr>
        <p:spPr>
          <a:xfrm>
            <a:off x="1567880" y="1997224"/>
            <a:ext cx="1728192" cy="7920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solidFill>
                  <a:srgbClr val="FF0000"/>
                </a:solidFill>
              </a:rPr>
              <a:t>In fructose-afgeleiden</a:t>
            </a:r>
          </a:p>
        </p:txBody>
      </p:sp>
    </p:spTree>
    <p:extLst>
      <p:ext uri="{BB962C8B-B14F-4D97-AF65-F5344CB8AC3E}">
        <p14:creationId xmlns:p14="http://schemas.microsoft.com/office/powerpoint/2010/main" val="69524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Reacties</a:t>
            </a:r>
            <a:r>
              <a:rPr lang="en-US"/>
              <a:t> </a:t>
            </a:r>
            <a:r>
              <a:rPr lang="en-US" err="1"/>
              <a:t>koolhydraten</a:t>
            </a:r>
            <a:r>
              <a:rPr lang="en-US"/>
              <a:t>: </a:t>
            </a:r>
            <a:r>
              <a:rPr lang="en-US" err="1"/>
              <a:t>glycolyse</a:t>
            </a:r>
            <a:endParaRPr lang="en-US"/>
          </a:p>
        </p:txBody>
      </p:sp>
      <p:pic>
        <p:nvPicPr>
          <p:cNvPr id="3" name="Afbeelding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512" y="1556792"/>
            <a:ext cx="8928992" cy="4649454"/>
          </a:xfrm>
          <a:prstGeom prst="rect">
            <a:avLst/>
          </a:prstGeom>
        </p:spPr>
      </p:pic>
    </p:spTree>
    <p:extLst>
      <p:ext uri="{BB962C8B-B14F-4D97-AF65-F5344CB8AC3E}">
        <p14:creationId xmlns:p14="http://schemas.microsoft.com/office/powerpoint/2010/main" val="3584645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nl-NL" altLang="nl-NL" sz="4000"/>
              <a:t>Reacties van koolhydraten:</a:t>
            </a:r>
          </a:p>
        </p:txBody>
      </p:sp>
      <p:sp>
        <p:nvSpPr>
          <p:cNvPr id="100355" name="Rectangle 3"/>
          <p:cNvSpPr>
            <a:spLocks noGrp="1" noChangeArrowheads="1"/>
          </p:cNvSpPr>
          <p:nvPr>
            <p:ph idx="1"/>
          </p:nvPr>
        </p:nvSpPr>
        <p:spPr>
          <a:xfrm>
            <a:off x="334435" y="1412776"/>
            <a:ext cx="7704856" cy="4525962"/>
          </a:xfrm>
        </p:spPr>
        <p:txBody>
          <a:bodyPr>
            <a:normAutofit fontScale="77500" lnSpcReduction="20000"/>
          </a:bodyPr>
          <a:lstStyle/>
          <a:p>
            <a:r>
              <a:rPr lang="nl-NL" altLang="nl-NL"/>
              <a:t>Oxidatie:</a:t>
            </a:r>
          </a:p>
          <a:p>
            <a:pPr lvl="1"/>
            <a:r>
              <a:rPr lang="nl-NL" altLang="nl-NL"/>
              <a:t>van –H naar –OH  </a:t>
            </a:r>
          </a:p>
          <a:p>
            <a:pPr lvl="1"/>
            <a:r>
              <a:rPr lang="nl-NL" altLang="nl-NL"/>
              <a:t>van –OH naar =O</a:t>
            </a:r>
          </a:p>
          <a:p>
            <a:pPr lvl="1"/>
            <a:r>
              <a:rPr lang="nl-NL" altLang="nl-NL"/>
              <a:t>van =O naar COOH</a:t>
            </a:r>
          </a:p>
          <a:p>
            <a:r>
              <a:rPr lang="nl-NL" altLang="nl-NL"/>
              <a:t>Reductie:</a:t>
            </a:r>
          </a:p>
          <a:p>
            <a:pPr lvl="1"/>
            <a:r>
              <a:rPr lang="nl-NL" altLang="nl-NL"/>
              <a:t>van –OH naar -H</a:t>
            </a:r>
          </a:p>
          <a:p>
            <a:pPr lvl="1"/>
            <a:r>
              <a:rPr lang="nl-NL" altLang="nl-NL"/>
              <a:t>van =O naar –OH</a:t>
            </a:r>
          </a:p>
          <a:p>
            <a:pPr lvl="1"/>
            <a:endParaRPr lang="nl-NL" altLang="nl-NL"/>
          </a:p>
          <a:p>
            <a:r>
              <a:rPr lang="nl-NL" altLang="nl-NL"/>
              <a:t>Veresteren (b.v. reactie met fosfaatgroep)</a:t>
            </a:r>
          </a:p>
          <a:p>
            <a:r>
              <a:rPr lang="nl-NL" altLang="nl-NL"/>
              <a:t>Glycosidebindingen maken of afbreken</a:t>
            </a:r>
          </a:p>
          <a:p>
            <a:pPr>
              <a:buFontTx/>
              <a:buNone/>
            </a:pPr>
            <a:r>
              <a:rPr lang="nl-NL" altLang="nl-NL"/>
              <a:t>	</a:t>
            </a:r>
          </a:p>
          <a:p>
            <a:pPr>
              <a:buFontTx/>
              <a:buNone/>
            </a:pPr>
            <a:r>
              <a:rPr lang="nl-NL" altLang="nl-NL"/>
              <a:t>	</a:t>
            </a:r>
            <a:endParaRPr lang="nl-NL" altLang="nl-NL" sz="4000"/>
          </a:p>
          <a:p>
            <a:endParaRPr lang="nl-NL" altLang="nl-NL" sz="4000"/>
          </a:p>
        </p:txBody>
      </p:sp>
      <p:pic>
        <p:nvPicPr>
          <p:cNvPr id="2" name="Afbeelding 1"/>
          <p:cNvPicPr>
            <a:picLocks noChangeAspect="1"/>
          </p:cNvPicPr>
          <p:nvPr/>
        </p:nvPicPr>
        <p:blipFill rotWithShape="1">
          <a:blip r:embed="rId3">
            <a:extLst>
              <a:ext uri="{28A0092B-C50C-407E-A947-70E740481C1C}">
                <a14:useLocalDpi xmlns:a14="http://schemas.microsoft.com/office/drawing/2010/main" val="0"/>
              </a:ext>
            </a:extLst>
          </a:blip>
          <a:srcRect b="10695"/>
          <a:stretch/>
        </p:blipFill>
        <p:spPr>
          <a:xfrm>
            <a:off x="5879976" y="1128572"/>
            <a:ext cx="5832648" cy="28127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35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35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035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355">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355">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nl-NL" altLang="nl-NL" sz="4000"/>
              <a:t>Veresteren van monosacchariden</a:t>
            </a:r>
          </a:p>
        </p:txBody>
      </p:sp>
      <p:sp>
        <p:nvSpPr>
          <p:cNvPr id="31747" name="Rectangle 3"/>
          <p:cNvSpPr>
            <a:spLocks noGrp="1" noChangeArrowheads="1"/>
          </p:cNvSpPr>
          <p:nvPr>
            <p:ph idx="1"/>
          </p:nvPr>
        </p:nvSpPr>
        <p:spPr>
          <a:xfrm>
            <a:off x="609600" y="1600203"/>
            <a:ext cx="8222704" cy="4525963"/>
          </a:xfrm>
        </p:spPr>
        <p:txBody>
          <a:bodyPr/>
          <a:lstStyle/>
          <a:p>
            <a:r>
              <a:rPr lang="nl-NL" altLang="nl-NL" sz="2800"/>
              <a:t>Alcoholen reageren met zuren </a:t>
            </a:r>
            <a:r>
              <a:rPr lang="nl-NL" altLang="nl-NL" sz="2800">
                <a:sym typeface="Wingdings"/>
              </a:rPr>
              <a:t> ester</a:t>
            </a:r>
          </a:p>
          <a:p>
            <a:r>
              <a:rPr lang="nl-NL" altLang="nl-NL" sz="2800">
                <a:sym typeface="Wingdings"/>
              </a:rPr>
              <a:t>Bij suikers heet dit een O-glycoside binding </a:t>
            </a:r>
            <a:endParaRPr lang="nl-NL" altLang="nl-NL" sz="2800"/>
          </a:p>
          <a:p>
            <a:r>
              <a:rPr lang="nl-NL" altLang="nl-NL" sz="2800"/>
              <a:t>Fosfaatesters worden gevormd door een reactie met </a:t>
            </a:r>
            <a:r>
              <a:rPr lang="nl-NL" altLang="nl-NL" sz="2800" err="1"/>
              <a:t>bijv</a:t>
            </a:r>
            <a:r>
              <a:rPr lang="nl-NL" altLang="nl-NL" sz="2800"/>
              <a:t> ATP </a:t>
            </a:r>
          </a:p>
        </p:txBody>
      </p:sp>
      <p:pic>
        <p:nvPicPr>
          <p:cNvPr id="31748" name="Picture 4" descr="Picture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9456" y="3540038"/>
            <a:ext cx="9568448" cy="2603059"/>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Afbeelding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75182" y="1389113"/>
            <a:ext cx="2182578" cy="251312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l-GR" altLang="nl-NL" i="1">
                <a:solidFill>
                  <a:schemeClr val="tx2"/>
                </a:solidFill>
                <a:latin typeface="Helvetica"/>
                <a:cs typeface="Helvetica"/>
              </a:rPr>
              <a:t>α</a:t>
            </a:r>
            <a:r>
              <a:rPr lang="nl-NL" altLang="nl-NL" i="1">
                <a:solidFill>
                  <a:schemeClr val="tx2"/>
                </a:solidFill>
                <a:latin typeface="Helvetica"/>
                <a:cs typeface="Helvetica"/>
              </a:rPr>
              <a:t>-</a:t>
            </a:r>
            <a:r>
              <a:rPr lang="nl-NL" altLang="nl-NL" i="1">
                <a:solidFill>
                  <a:schemeClr val="tx2"/>
                </a:solidFill>
              </a:rPr>
              <a:t>Glycoside binding (herhaling)</a:t>
            </a:r>
          </a:p>
        </p:txBody>
      </p:sp>
      <p:sp>
        <p:nvSpPr>
          <p:cNvPr id="37891" name="Rectangle 3"/>
          <p:cNvSpPr>
            <a:spLocks noGrp="1" noChangeArrowheads="1"/>
          </p:cNvSpPr>
          <p:nvPr>
            <p:ph idx="4294967295"/>
          </p:nvPr>
        </p:nvSpPr>
        <p:spPr>
          <a:xfrm>
            <a:off x="334436" y="1268413"/>
            <a:ext cx="8229600" cy="4525963"/>
          </a:xfrm>
        </p:spPr>
        <p:txBody>
          <a:bodyPr/>
          <a:lstStyle/>
          <a:p>
            <a:pPr>
              <a:buFontTx/>
              <a:buNone/>
            </a:pPr>
            <a:r>
              <a:rPr lang="nl-NL" altLang="nl-NL"/>
              <a:t>Bij </a:t>
            </a:r>
            <a:r>
              <a:rPr lang="el-GR" altLang="nl-NL"/>
              <a:t>α</a:t>
            </a:r>
            <a:r>
              <a:rPr lang="nl-NL" altLang="nl-NL"/>
              <a:t>-D-glucose: </a:t>
            </a:r>
          </a:p>
          <a:p>
            <a:r>
              <a:rPr lang="el-GR" altLang="nl-NL"/>
              <a:t>α</a:t>
            </a:r>
            <a:r>
              <a:rPr lang="nl-NL" altLang="nl-NL"/>
              <a:t> (1    4) maltose</a:t>
            </a:r>
          </a:p>
          <a:p>
            <a:r>
              <a:rPr lang="el-GR" altLang="nl-NL"/>
              <a:t>α</a:t>
            </a:r>
            <a:r>
              <a:rPr lang="nl-NL" altLang="nl-NL"/>
              <a:t> (1    6)</a:t>
            </a:r>
            <a:endParaRPr lang="el-GR" altLang="nl-NL"/>
          </a:p>
        </p:txBody>
      </p:sp>
      <p:sp>
        <p:nvSpPr>
          <p:cNvPr id="37892" name="Line 4"/>
          <p:cNvSpPr>
            <a:spLocks noChangeShapeType="1"/>
          </p:cNvSpPr>
          <p:nvPr/>
        </p:nvSpPr>
        <p:spPr bwMode="auto">
          <a:xfrm>
            <a:off x="1487488" y="2204864"/>
            <a:ext cx="431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nl-NL"/>
          </a:p>
        </p:txBody>
      </p:sp>
      <p:sp>
        <p:nvSpPr>
          <p:cNvPr id="37893" name="Line 5"/>
          <p:cNvSpPr>
            <a:spLocks noChangeShapeType="1"/>
          </p:cNvSpPr>
          <p:nvPr/>
        </p:nvSpPr>
        <p:spPr bwMode="auto">
          <a:xfrm>
            <a:off x="1487488" y="2780928"/>
            <a:ext cx="431800" cy="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nl-NL"/>
          </a:p>
        </p:txBody>
      </p:sp>
      <p:pic>
        <p:nvPicPr>
          <p:cNvPr id="2" name="Afbeelding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1904" y="2200874"/>
            <a:ext cx="5735150" cy="32403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nl-NL" altLang="nl-NL" i="1" err="1">
                <a:solidFill>
                  <a:schemeClr val="tx2"/>
                </a:solidFill>
              </a:rPr>
              <a:t>Oligosacchariden</a:t>
            </a:r>
            <a:r>
              <a:rPr lang="nl-NL" altLang="nl-NL" i="1">
                <a:solidFill>
                  <a:schemeClr val="tx2"/>
                </a:solidFill>
              </a:rPr>
              <a:t> (herhaling)</a:t>
            </a:r>
          </a:p>
        </p:txBody>
      </p:sp>
      <p:pic>
        <p:nvPicPr>
          <p:cNvPr id="3" name="Tijdelijke aanduiding voor inhoud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60441" y="1600203"/>
            <a:ext cx="7671123" cy="4525963"/>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nl-NL" altLang="nl-NL" err="1">
                <a:solidFill>
                  <a:schemeClr val="tx2"/>
                </a:solidFill>
              </a:rPr>
              <a:t>Polysacchariden</a:t>
            </a:r>
            <a:endParaRPr lang="nl-NL" altLang="nl-NL">
              <a:solidFill>
                <a:schemeClr val="tx2"/>
              </a:solidFill>
            </a:endParaRPr>
          </a:p>
        </p:txBody>
      </p:sp>
      <p:sp>
        <p:nvSpPr>
          <p:cNvPr id="65539" name="Rectangle 3"/>
          <p:cNvSpPr>
            <a:spLocks noGrp="1" noChangeArrowheads="1"/>
          </p:cNvSpPr>
          <p:nvPr>
            <p:ph idx="1"/>
          </p:nvPr>
        </p:nvSpPr>
        <p:spPr>
          <a:xfrm>
            <a:off x="334434" y="1484784"/>
            <a:ext cx="9938029" cy="4800600"/>
          </a:xfrm>
        </p:spPr>
        <p:txBody>
          <a:bodyPr/>
          <a:lstStyle/>
          <a:p>
            <a:r>
              <a:rPr lang="nl-NL" altLang="nl-NL"/>
              <a:t>Welke kennen we?</a:t>
            </a:r>
          </a:p>
          <a:p>
            <a:r>
              <a:rPr lang="nl-NL" altLang="nl-NL"/>
              <a:t>Zetmeel</a:t>
            </a:r>
          </a:p>
          <a:p>
            <a:pPr lvl="1"/>
            <a:r>
              <a:rPr lang="nl-NL" altLang="nl-NL"/>
              <a:t>Glucose </a:t>
            </a:r>
            <a:r>
              <a:rPr lang="el-GR" altLang="nl-NL"/>
              <a:t>α</a:t>
            </a:r>
            <a:r>
              <a:rPr lang="nl-NL" altLang="nl-NL"/>
              <a:t>-(1,4) glucose (amylose)</a:t>
            </a:r>
          </a:p>
          <a:p>
            <a:pPr lvl="1"/>
            <a:r>
              <a:rPr lang="nl-NL" altLang="nl-NL"/>
              <a:t>Glucose </a:t>
            </a:r>
            <a:r>
              <a:rPr lang="el-GR" altLang="nl-NL"/>
              <a:t>α</a:t>
            </a:r>
            <a:r>
              <a:rPr lang="nl-NL" altLang="nl-NL"/>
              <a:t>-(1,4) glucose + Glucose </a:t>
            </a:r>
            <a:r>
              <a:rPr lang="el-GR" altLang="nl-NL"/>
              <a:t>α</a:t>
            </a:r>
            <a:r>
              <a:rPr lang="nl-NL" altLang="nl-NL"/>
              <a:t>-(1,6) glucose (amylopectine)</a:t>
            </a:r>
          </a:p>
          <a:p>
            <a:r>
              <a:rPr lang="nl-NL" altLang="nl-NL" b="1"/>
              <a:t>Glycogeen</a:t>
            </a:r>
          </a:p>
          <a:p>
            <a:pPr lvl="1"/>
            <a:r>
              <a:rPr lang="nl-NL" altLang="nl-NL" b="1"/>
              <a:t>Glucose </a:t>
            </a:r>
            <a:r>
              <a:rPr lang="el-GR" altLang="nl-NL" b="1"/>
              <a:t>α</a:t>
            </a:r>
            <a:r>
              <a:rPr lang="nl-NL" altLang="nl-NL" b="1"/>
              <a:t>-(1,4) glucose + Glucose </a:t>
            </a:r>
            <a:r>
              <a:rPr lang="el-GR" altLang="nl-NL" b="1"/>
              <a:t>α</a:t>
            </a:r>
            <a:r>
              <a:rPr lang="nl-NL" altLang="nl-NL" b="1"/>
              <a:t>-(1,6) glucose </a:t>
            </a:r>
          </a:p>
          <a:p>
            <a:r>
              <a:rPr lang="nl-NL" altLang="nl-NL"/>
              <a:t>Cellulose</a:t>
            </a:r>
          </a:p>
          <a:p>
            <a:pPr lvl="1"/>
            <a:r>
              <a:rPr lang="nl-NL" altLang="nl-NL"/>
              <a:t>Glucose </a:t>
            </a:r>
            <a:r>
              <a:rPr lang="nl-NL" altLang="nl-NL">
                <a:latin typeface="Symbol" charset="2"/>
                <a:ea typeface="Symbol" charset="2"/>
                <a:cs typeface="Symbol" charset="2"/>
              </a:rPr>
              <a:t>b</a:t>
            </a:r>
            <a:r>
              <a:rPr lang="nl-NL" altLang="nl-NL"/>
              <a:t>-(1,4) glucose</a:t>
            </a:r>
          </a:p>
          <a:p>
            <a:pPr lvl="1"/>
            <a:endParaRPr lang="nl-NL" altLang="nl-NL"/>
          </a:p>
          <a:p>
            <a:pPr lvl="1"/>
            <a:endParaRPr lang="nl-NL" altLang="nl-NL"/>
          </a:p>
        </p:txBody>
      </p:sp>
    </p:spTree>
    <p:extLst>
      <p:ext uri="{BB962C8B-B14F-4D97-AF65-F5344CB8AC3E}">
        <p14:creationId xmlns:p14="http://schemas.microsoft.com/office/powerpoint/2010/main" val="86076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53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53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539">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5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553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55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nl-NL" altLang="nl-NL">
                <a:solidFill>
                  <a:schemeClr val="tx2"/>
                </a:solidFill>
              </a:rPr>
              <a:t>Glycogeen</a:t>
            </a:r>
          </a:p>
        </p:txBody>
      </p:sp>
      <p:sp>
        <p:nvSpPr>
          <p:cNvPr id="73731" name="Rectangle 3"/>
          <p:cNvSpPr>
            <a:spLocks noGrp="1" noChangeArrowheads="1"/>
          </p:cNvSpPr>
          <p:nvPr>
            <p:ph idx="4294967295"/>
          </p:nvPr>
        </p:nvSpPr>
        <p:spPr>
          <a:xfrm>
            <a:off x="334436" y="1300915"/>
            <a:ext cx="11738228" cy="4525962"/>
          </a:xfrm>
        </p:spPr>
        <p:txBody>
          <a:bodyPr/>
          <a:lstStyle/>
          <a:p>
            <a:r>
              <a:rPr lang="nl-NL" altLang="nl-NL"/>
              <a:t>Dierlijk opslagmateriaal</a:t>
            </a:r>
          </a:p>
          <a:p>
            <a:r>
              <a:rPr lang="el-GR" altLang="nl-NL"/>
              <a:t>α</a:t>
            </a:r>
            <a:r>
              <a:rPr lang="nl-NL" altLang="nl-NL"/>
              <a:t>-(1,4) en </a:t>
            </a:r>
            <a:r>
              <a:rPr lang="el-GR" altLang="nl-NL"/>
              <a:t>α</a:t>
            </a:r>
            <a:r>
              <a:rPr lang="nl-NL" altLang="nl-NL"/>
              <a:t>-(1,6) net als amylopectine, </a:t>
            </a:r>
          </a:p>
          <a:p>
            <a:r>
              <a:rPr lang="nl-NL" altLang="nl-NL"/>
              <a:t>meer </a:t>
            </a:r>
            <a:r>
              <a:rPr lang="el-GR" altLang="nl-NL"/>
              <a:t>α</a:t>
            </a:r>
            <a:r>
              <a:rPr lang="nl-NL" altLang="nl-NL"/>
              <a:t>-(1,6) vertakkingen, ~10 suikers</a:t>
            </a:r>
          </a:p>
          <a:p>
            <a:r>
              <a:rPr lang="nl-NL" altLang="nl-NL"/>
              <a:t>Glycogeen </a:t>
            </a:r>
            <a:r>
              <a:rPr lang="nl-NL" altLang="nl-NL" err="1"/>
              <a:t>fosforylase</a:t>
            </a:r>
            <a:endParaRPr lang="nl-NL" altLang="nl-NL"/>
          </a:p>
          <a:p>
            <a:r>
              <a:rPr lang="nl-NL" altLang="nl-NL"/>
              <a:t>Waarom vertakt?</a:t>
            </a:r>
          </a:p>
          <a:p>
            <a:endParaRPr lang="nl-NL" altLang="nl-NL"/>
          </a:p>
          <a:p>
            <a:endParaRPr lang="nl-NL" altLang="nl-NL"/>
          </a:p>
        </p:txBody>
      </p:sp>
      <p:pic>
        <p:nvPicPr>
          <p:cNvPr id="73732" name="Picture 4" descr="Picture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51984" y="3429000"/>
            <a:ext cx="5616575" cy="3592513"/>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err="1"/>
              <a:t>Glycoproteines</a:t>
            </a:r>
            <a:endParaRPr lang="nl-NL"/>
          </a:p>
        </p:txBody>
      </p:sp>
      <p:pic>
        <p:nvPicPr>
          <p:cNvPr id="4" name="Tijdelijke aanduiding voor inhou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07968" y="1622285"/>
            <a:ext cx="6199949" cy="4525963"/>
          </a:xfrm>
        </p:spPr>
      </p:pic>
      <p:sp>
        <p:nvSpPr>
          <p:cNvPr id="5" name="Tekstvak 4"/>
          <p:cNvSpPr txBox="1"/>
          <p:nvPr/>
        </p:nvSpPr>
        <p:spPr>
          <a:xfrm>
            <a:off x="551384" y="1628800"/>
            <a:ext cx="5112568" cy="3416320"/>
          </a:xfrm>
          <a:prstGeom prst="rect">
            <a:avLst/>
          </a:prstGeom>
          <a:noFill/>
        </p:spPr>
        <p:txBody>
          <a:bodyPr wrap="square" rtlCol="0">
            <a:spAutoFit/>
          </a:bodyPr>
          <a:lstStyle/>
          <a:p>
            <a:pPr marL="342900" indent="-342900" algn="l">
              <a:buFont typeface="Arial" charset="0"/>
              <a:buChar char="•"/>
            </a:pPr>
            <a:r>
              <a:rPr lang="nl-NL" sz="2400"/>
              <a:t>50% van bekende eiwitten zijn </a:t>
            </a:r>
            <a:r>
              <a:rPr lang="nl-NL" sz="2400" err="1"/>
              <a:t>glycoproteines</a:t>
            </a:r>
            <a:endParaRPr lang="nl-NL" sz="2400"/>
          </a:p>
          <a:p>
            <a:pPr marL="342900" indent="-342900" algn="l">
              <a:buFont typeface="Arial" charset="0"/>
              <a:buChar char="•"/>
            </a:pPr>
            <a:r>
              <a:rPr lang="nl-NL" sz="2400"/>
              <a:t>Suikergroepen zijn covalent gebonden aan eiwitten</a:t>
            </a:r>
          </a:p>
          <a:p>
            <a:pPr marL="342900" indent="-342900" algn="l">
              <a:buFont typeface="Arial" charset="0"/>
              <a:buChar char="•"/>
            </a:pPr>
            <a:r>
              <a:rPr lang="nl-NL" sz="2400"/>
              <a:t>3 klassen</a:t>
            </a:r>
          </a:p>
          <a:p>
            <a:pPr marL="800100" lvl="1" indent="-342900" algn="l">
              <a:buFont typeface="Arial" charset="0"/>
              <a:buChar char="•"/>
            </a:pPr>
            <a:r>
              <a:rPr lang="nl-NL" sz="2400" err="1"/>
              <a:t>Glycoproteinen</a:t>
            </a:r>
            <a:endParaRPr lang="nl-NL" sz="2400"/>
          </a:p>
          <a:p>
            <a:pPr marL="800100" lvl="1" indent="-342900" algn="l">
              <a:buFont typeface="Arial" charset="0"/>
              <a:buChar char="•"/>
            </a:pPr>
            <a:r>
              <a:rPr lang="nl-NL" sz="2400" err="1"/>
              <a:t>Proteoglycans</a:t>
            </a:r>
            <a:endParaRPr lang="nl-NL" sz="2400"/>
          </a:p>
          <a:p>
            <a:pPr marL="800100" lvl="1" indent="-342900" algn="l">
              <a:buFont typeface="Arial" charset="0"/>
              <a:buChar char="•"/>
            </a:pPr>
            <a:r>
              <a:rPr lang="nl-NL" sz="2400" err="1"/>
              <a:t>Mucines</a:t>
            </a:r>
            <a:r>
              <a:rPr lang="nl-NL" sz="2400"/>
              <a:t> of </a:t>
            </a:r>
            <a:r>
              <a:rPr lang="nl-NL" sz="2400" err="1"/>
              <a:t>mucoproteines</a:t>
            </a:r>
            <a:r>
              <a:rPr lang="nl-NL" sz="2400"/>
              <a:t> </a:t>
            </a:r>
          </a:p>
          <a:p>
            <a:pPr algn="l"/>
            <a:endParaRPr lang="nl-NL" sz="2400"/>
          </a:p>
        </p:txBody>
      </p:sp>
    </p:spTree>
    <p:extLst>
      <p:ext uri="{BB962C8B-B14F-4D97-AF65-F5344CB8AC3E}">
        <p14:creationId xmlns:p14="http://schemas.microsoft.com/office/powerpoint/2010/main" val="1453642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335360" y="118120"/>
            <a:ext cx="7772400" cy="914400"/>
          </a:xfrm>
        </p:spPr>
        <p:txBody>
          <a:bodyPr/>
          <a:lstStyle/>
          <a:p>
            <a:pPr eaLnBrk="1" hangingPunct="1"/>
            <a:r>
              <a:rPr lang="en-CA" altLang="nl-NL"/>
              <a:t> Enantiomers</a:t>
            </a:r>
          </a:p>
        </p:txBody>
      </p:sp>
      <p:pic>
        <p:nvPicPr>
          <p:cNvPr id="9219" name="Picture 9" descr="16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5330" y="1032520"/>
            <a:ext cx="4130675" cy="594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Tijdelijke aanduiding voor inhoud 3"/>
          <p:cNvPicPr>
            <a:picLocks noChangeAspect="1"/>
          </p:cNvPicPr>
          <p:nvPr/>
        </p:nvPicPr>
        <p:blipFill rotWithShape="1">
          <a:blip r:embed="rId4">
            <a:extLst>
              <a:ext uri="{28A0092B-C50C-407E-A947-70E740481C1C}">
                <a14:useLocalDpi xmlns:a14="http://schemas.microsoft.com/office/drawing/2010/main" val="0"/>
              </a:ext>
            </a:extLst>
          </a:blip>
          <a:srcRect t="49898" r="67870" b="15451"/>
          <a:stretch/>
        </p:blipFill>
        <p:spPr>
          <a:xfrm>
            <a:off x="1271464" y="2060848"/>
            <a:ext cx="4919793" cy="3600401"/>
          </a:xfrm>
          <a:prstGeom prst="rect">
            <a:avLst/>
          </a:prstGeom>
        </p:spPr>
      </p:pic>
    </p:spTree>
    <p:extLst>
      <p:ext uri="{BB962C8B-B14F-4D97-AF65-F5344CB8AC3E}">
        <p14:creationId xmlns:p14="http://schemas.microsoft.com/office/powerpoint/2010/main" val="2185331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err="1"/>
              <a:t>Glycoproteines</a:t>
            </a:r>
            <a:endParaRPr lang="nl-NL"/>
          </a:p>
        </p:txBody>
      </p:sp>
      <p:sp>
        <p:nvSpPr>
          <p:cNvPr id="3" name="Tijdelijke aanduiding voor inhoud 2"/>
          <p:cNvSpPr>
            <a:spLocks noGrp="1"/>
          </p:cNvSpPr>
          <p:nvPr>
            <p:ph idx="1"/>
          </p:nvPr>
        </p:nvSpPr>
        <p:spPr/>
        <p:txBody>
          <a:bodyPr/>
          <a:lstStyle/>
          <a:p>
            <a:r>
              <a:rPr lang="nl-NL"/>
              <a:t>Suikers zijn gebonden aan </a:t>
            </a:r>
          </a:p>
          <a:p>
            <a:pPr lvl="1"/>
            <a:r>
              <a:rPr lang="nl-NL"/>
              <a:t>asparagines (N-</a:t>
            </a:r>
            <a:r>
              <a:rPr lang="nl-NL" err="1"/>
              <a:t>linked</a:t>
            </a:r>
            <a:r>
              <a:rPr lang="nl-NL"/>
              <a:t>)</a:t>
            </a:r>
          </a:p>
          <a:p>
            <a:pPr lvl="1"/>
            <a:r>
              <a:rPr lang="nl-NL" err="1"/>
              <a:t>Serines</a:t>
            </a:r>
            <a:r>
              <a:rPr lang="nl-NL"/>
              <a:t> (O-</a:t>
            </a:r>
            <a:r>
              <a:rPr lang="nl-NL" err="1"/>
              <a:t>linked</a:t>
            </a:r>
            <a:r>
              <a:rPr lang="nl-NL"/>
              <a:t>)</a:t>
            </a:r>
          </a:p>
          <a:p>
            <a:pPr lvl="1"/>
            <a:r>
              <a:rPr lang="nl-NL" err="1"/>
              <a:t>Threonines</a:t>
            </a:r>
            <a:r>
              <a:rPr lang="nl-NL"/>
              <a:t> (O-</a:t>
            </a:r>
            <a:r>
              <a:rPr lang="nl-NL" err="1"/>
              <a:t>linked</a:t>
            </a:r>
            <a:r>
              <a:rPr lang="nl-NL"/>
              <a:t>)</a:t>
            </a:r>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4112" y="1340768"/>
            <a:ext cx="4299744" cy="4572744"/>
          </a:xfrm>
          <a:prstGeom prst="rect">
            <a:avLst/>
          </a:prstGeom>
        </p:spPr>
      </p:pic>
    </p:spTree>
    <p:extLst>
      <p:ext uri="{BB962C8B-B14F-4D97-AF65-F5344CB8AC3E}">
        <p14:creationId xmlns:p14="http://schemas.microsoft.com/office/powerpoint/2010/main" val="349111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N-</a:t>
            </a:r>
            <a:r>
              <a:rPr lang="nl-NL" err="1"/>
              <a:t>linked</a:t>
            </a:r>
            <a:r>
              <a:rPr lang="nl-NL"/>
              <a:t> </a:t>
            </a:r>
            <a:r>
              <a:rPr lang="nl-NL" err="1"/>
              <a:t>oligosaccharides</a:t>
            </a:r>
            <a:endParaRPr lang="nl-NL"/>
          </a:p>
        </p:txBody>
      </p:sp>
      <p:pic>
        <p:nvPicPr>
          <p:cNvPr id="4" name="Tijdelijke aanduiding voor inhoud 3"/>
          <p:cNvPicPr>
            <a:picLocks noGrp="1" noChangeAspect="1"/>
          </p:cNvPicPr>
          <p:nvPr>
            <p:ph idx="1"/>
          </p:nvPr>
        </p:nvPicPr>
        <p:blipFill rotWithShape="1">
          <a:blip r:embed="rId2">
            <a:extLst>
              <a:ext uri="{28A0092B-C50C-407E-A947-70E740481C1C}">
                <a14:useLocalDpi xmlns:a14="http://schemas.microsoft.com/office/drawing/2010/main" val="0"/>
              </a:ext>
            </a:extLst>
          </a:blip>
          <a:srcRect l="26375" r="49157"/>
          <a:stretch/>
        </p:blipFill>
        <p:spPr>
          <a:xfrm>
            <a:off x="1127448" y="1700808"/>
            <a:ext cx="2088232" cy="4315968"/>
          </a:xfrm>
        </p:spPr>
      </p:pic>
      <p:sp>
        <p:nvSpPr>
          <p:cNvPr id="5" name="Ovaal 4"/>
          <p:cNvSpPr/>
          <p:nvPr/>
        </p:nvSpPr>
        <p:spPr>
          <a:xfrm>
            <a:off x="1154469" y="2924944"/>
            <a:ext cx="1800200" cy="28083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Tijdelijke aanduiding voor inhoud 3"/>
          <p:cNvPicPr>
            <a:picLocks noChangeAspect="1"/>
          </p:cNvPicPr>
          <p:nvPr/>
        </p:nvPicPr>
        <p:blipFill rotWithShape="1">
          <a:blip r:embed="rId2">
            <a:extLst>
              <a:ext uri="{28A0092B-C50C-407E-A947-70E740481C1C}">
                <a14:useLocalDpi xmlns:a14="http://schemas.microsoft.com/office/drawing/2010/main" val="0"/>
              </a:ext>
            </a:extLst>
          </a:blip>
          <a:srcRect l="79110" r="-1046"/>
          <a:stretch/>
        </p:blipFill>
        <p:spPr bwMode="auto">
          <a:xfrm>
            <a:off x="3503712" y="1700808"/>
            <a:ext cx="1872207" cy="431596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Tijdelijke aanduiding voor inhoud 3"/>
          <p:cNvPicPr>
            <a:picLocks noChangeAspect="1"/>
          </p:cNvPicPr>
          <p:nvPr/>
        </p:nvPicPr>
        <p:blipFill rotWithShape="1">
          <a:blip r:embed="rId3">
            <a:extLst>
              <a:ext uri="{28A0092B-C50C-407E-A947-70E740481C1C}">
                <a14:useLocalDpi xmlns:a14="http://schemas.microsoft.com/office/drawing/2010/main" val="0"/>
              </a:ext>
            </a:extLst>
          </a:blip>
          <a:srcRect r="59350"/>
          <a:stretch/>
        </p:blipFill>
        <p:spPr bwMode="auto">
          <a:xfrm>
            <a:off x="7536160" y="1595810"/>
            <a:ext cx="252028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1526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rotWithShape="1">
          <a:blip r:embed="rId2">
            <a:extLst>
              <a:ext uri="{28A0092B-C50C-407E-A947-70E740481C1C}">
                <a14:useLocalDpi xmlns:a14="http://schemas.microsoft.com/office/drawing/2010/main" val="0"/>
              </a:ext>
            </a:extLst>
          </a:blip>
          <a:srcRect r="30503" b="37137"/>
          <a:stretch/>
        </p:blipFill>
        <p:spPr>
          <a:xfrm>
            <a:off x="7536160" y="1412776"/>
            <a:ext cx="4526984" cy="2851769"/>
          </a:xfrm>
          <a:prstGeom prst="rect">
            <a:avLst/>
          </a:prstGeom>
        </p:spPr>
      </p:pic>
      <p:sp>
        <p:nvSpPr>
          <p:cNvPr id="2" name="Titel 1"/>
          <p:cNvSpPr>
            <a:spLocks noGrp="1"/>
          </p:cNvSpPr>
          <p:nvPr>
            <p:ph type="title"/>
          </p:nvPr>
        </p:nvSpPr>
        <p:spPr/>
        <p:txBody>
          <a:bodyPr/>
          <a:lstStyle/>
          <a:p>
            <a:r>
              <a:rPr lang="nl-NL" err="1"/>
              <a:t>Proteoglycans</a:t>
            </a:r>
            <a:r>
              <a:rPr lang="nl-NL"/>
              <a:t> en </a:t>
            </a:r>
            <a:r>
              <a:rPr lang="nl-NL" err="1"/>
              <a:t>mucines</a:t>
            </a:r>
            <a:endParaRPr lang="nl-NL"/>
          </a:p>
        </p:txBody>
      </p:sp>
      <p:sp>
        <p:nvSpPr>
          <p:cNvPr id="3" name="Tijdelijke aanduiding voor inhoud 2"/>
          <p:cNvSpPr>
            <a:spLocks noGrp="1"/>
          </p:cNvSpPr>
          <p:nvPr>
            <p:ph idx="1"/>
          </p:nvPr>
        </p:nvSpPr>
        <p:spPr>
          <a:xfrm>
            <a:off x="609600" y="1600203"/>
            <a:ext cx="7142584" cy="4525963"/>
          </a:xfrm>
        </p:spPr>
        <p:txBody>
          <a:bodyPr/>
          <a:lstStyle/>
          <a:p>
            <a:r>
              <a:rPr lang="nl-NL" sz="2400" b="1" err="1"/>
              <a:t>Proteoglycans</a:t>
            </a:r>
            <a:endParaRPr lang="nl-NL" sz="2400" b="1"/>
          </a:p>
          <a:p>
            <a:r>
              <a:rPr lang="nl-NL" sz="2400"/>
              <a:t>Eiwitten gebonden met grote groepen </a:t>
            </a:r>
            <a:r>
              <a:rPr lang="nl-NL" sz="2400" err="1"/>
              <a:t>glycosaminoglycans</a:t>
            </a:r>
            <a:r>
              <a:rPr lang="nl-NL" sz="2400"/>
              <a:t>. Bestaat voor 95% uit suiker</a:t>
            </a:r>
          </a:p>
          <a:p>
            <a:r>
              <a:rPr lang="nl-NL" sz="2400"/>
              <a:t>Smeermiddel en extracellulair structuurcomponent; kraakbeen (</a:t>
            </a:r>
            <a:r>
              <a:rPr lang="nl-NL" sz="2400" err="1"/>
              <a:t>cartilage</a:t>
            </a:r>
            <a:r>
              <a:rPr lang="nl-NL" sz="2400"/>
              <a:t>)</a:t>
            </a:r>
          </a:p>
          <a:p>
            <a:r>
              <a:rPr lang="nl-NL" sz="2400"/>
              <a:t>Chitine is een </a:t>
            </a:r>
            <a:r>
              <a:rPr lang="nl-NL" sz="2400" err="1"/>
              <a:t>glycosaminoglycans</a:t>
            </a:r>
            <a:r>
              <a:rPr lang="nl-NL" sz="2400"/>
              <a:t> polymeer</a:t>
            </a:r>
          </a:p>
          <a:p>
            <a:endParaRPr lang="nl-NL" sz="2400"/>
          </a:p>
        </p:txBody>
      </p:sp>
      <p:pic>
        <p:nvPicPr>
          <p:cNvPr id="7" name="Afbeelding 6"/>
          <p:cNvPicPr>
            <a:picLocks noChangeAspect="1"/>
          </p:cNvPicPr>
          <p:nvPr/>
        </p:nvPicPr>
        <p:blipFill>
          <a:blip r:embed="rId3"/>
          <a:stretch>
            <a:fillRect/>
          </a:stretch>
        </p:blipFill>
        <p:spPr>
          <a:xfrm>
            <a:off x="3238500" y="1206500"/>
            <a:ext cx="5715000" cy="4445000"/>
          </a:xfrm>
          <a:prstGeom prst="rect">
            <a:avLst/>
          </a:prstGeom>
        </p:spPr>
      </p:pic>
    </p:spTree>
    <p:extLst>
      <p:ext uri="{BB962C8B-B14F-4D97-AF65-F5344CB8AC3E}">
        <p14:creationId xmlns:p14="http://schemas.microsoft.com/office/powerpoint/2010/main" val="77621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7"/>
                                        </p:tgtEl>
                                        <p:attrNameLst>
                                          <p:attrName>ppt_x</p:attrName>
                                        </p:attrNameLst>
                                      </p:cBhvr>
                                      <p:tavLst>
                                        <p:tav tm="0">
                                          <p:val>
                                            <p:strVal val="ppt_x"/>
                                          </p:val>
                                        </p:tav>
                                        <p:tav tm="100000">
                                          <p:val>
                                            <p:strVal val="ppt_x"/>
                                          </p:val>
                                        </p:tav>
                                      </p:tavLst>
                                    </p:anim>
                                    <p:anim calcmode="lin" valueType="num">
                                      <p:cBhvr additive="base">
                                        <p:cTn id="11" dur="500"/>
                                        <p:tgtEl>
                                          <p:spTgt spid="7"/>
                                        </p:tgtEl>
                                        <p:attrNameLst>
                                          <p:attrName>ppt_y</p:attrName>
                                        </p:attrNameLst>
                                      </p:cBhvr>
                                      <p:tavLst>
                                        <p:tav tm="0">
                                          <p:val>
                                            <p:strVal val="ppt_y"/>
                                          </p:val>
                                        </p:tav>
                                        <p:tav tm="100000">
                                          <p:val>
                                            <p:strVal val="1+ppt_h/2"/>
                                          </p:val>
                                        </p:tav>
                                      </p:tavLst>
                                    </p:anim>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err="1"/>
              <a:t>Proteoglycans</a:t>
            </a:r>
            <a:r>
              <a:rPr lang="nl-NL"/>
              <a:t> en </a:t>
            </a:r>
            <a:r>
              <a:rPr lang="nl-NL" err="1"/>
              <a:t>mucines</a:t>
            </a:r>
            <a:endParaRPr lang="nl-NL"/>
          </a:p>
        </p:txBody>
      </p:sp>
      <p:sp>
        <p:nvSpPr>
          <p:cNvPr id="3" name="Tijdelijke aanduiding voor inhoud 2"/>
          <p:cNvSpPr>
            <a:spLocks noGrp="1"/>
          </p:cNvSpPr>
          <p:nvPr>
            <p:ph idx="1"/>
          </p:nvPr>
        </p:nvSpPr>
        <p:spPr>
          <a:xfrm>
            <a:off x="609600" y="1600203"/>
            <a:ext cx="7142584" cy="4525963"/>
          </a:xfrm>
        </p:spPr>
        <p:txBody>
          <a:bodyPr/>
          <a:lstStyle/>
          <a:p>
            <a:r>
              <a:rPr lang="nl-NL" sz="2400" b="1" err="1"/>
              <a:t>Proteoglycans</a:t>
            </a:r>
            <a:endParaRPr lang="nl-NL" sz="2400" b="1"/>
          </a:p>
          <a:p>
            <a:r>
              <a:rPr lang="nl-NL" sz="2400"/>
              <a:t>Eiwitten gebonden met grote groepen </a:t>
            </a:r>
            <a:r>
              <a:rPr lang="nl-NL" sz="2400" err="1"/>
              <a:t>glycosaminoglycans</a:t>
            </a:r>
            <a:r>
              <a:rPr lang="nl-NL" sz="2400"/>
              <a:t>. Bestaat voor 95% uit suiker</a:t>
            </a:r>
          </a:p>
          <a:p>
            <a:r>
              <a:rPr lang="nl-NL" sz="2400"/>
              <a:t>Smeermiddel en extracellulair structuurcomponent; kraakbeen (</a:t>
            </a:r>
            <a:r>
              <a:rPr lang="nl-NL" sz="2400" err="1"/>
              <a:t>cartilage</a:t>
            </a:r>
            <a:r>
              <a:rPr lang="nl-NL" sz="2400"/>
              <a:t>)</a:t>
            </a:r>
          </a:p>
          <a:p>
            <a:r>
              <a:rPr lang="nl-NL" sz="2400"/>
              <a:t>Chitine is een </a:t>
            </a:r>
            <a:r>
              <a:rPr lang="nl-NL" sz="2400" err="1"/>
              <a:t>glycosaminoglycans</a:t>
            </a:r>
            <a:r>
              <a:rPr lang="nl-NL" sz="2400"/>
              <a:t> polymeer</a:t>
            </a:r>
          </a:p>
          <a:p>
            <a:endParaRPr lang="nl-NL" sz="2400"/>
          </a:p>
          <a:p>
            <a:r>
              <a:rPr lang="nl-NL" sz="2400" b="1" err="1"/>
              <a:t>Mucines</a:t>
            </a:r>
            <a:endParaRPr lang="nl-NL" sz="2400" b="1"/>
          </a:p>
          <a:p>
            <a:r>
              <a:rPr lang="nl-NL" sz="2400"/>
              <a:t>Polymeren van eiwit met suikers (80%) O-gelinkt</a:t>
            </a:r>
          </a:p>
          <a:p>
            <a:r>
              <a:rPr lang="nl-NL" sz="2400"/>
              <a:t>Belangrijk component van slijm (mucus) en speeksel</a:t>
            </a:r>
          </a:p>
        </p:txBody>
      </p:sp>
      <p:pic>
        <p:nvPicPr>
          <p:cNvPr id="8" name="Afbeelding 7"/>
          <p:cNvPicPr>
            <a:picLocks noChangeAspect="1"/>
          </p:cNvPicPr>
          <p:nvPr/>
        </p:nvPicPr>
        <p:blipFill>
          <a:blip r:embed="rId2"/>
          <a:stretch>
            <a:fillRect/>
          </a:stretch>
        </p:blipFill>
        <p:spPr>
          <a:xfrm>
            <a:off x="7968208" y="1289277"/>
            <a:ext cx="3785787" cy="5147813"/>
          </a:xfrm>
          <a:prstGeom prst="rect">
            <a:avLst/>
          </a:prstGeom>
        </p:spPr>
      </p:pic>
    </p:spTree>
    <p:extLst>
      <p:ext uri="{BB962C8B-B14F-4D97-AF65-F5344CB8AC3E}">
        <p14:creationId xmlns:p14="http://schemas.microsoft.com/office/powerpoint/2010/main" val="149181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6"/>
          <p:cNvSpPr>
            <a:spLocks noGrp="1" noChangeArrowheads="1"/>
          </p:cNvSpPr>
          <p:nvPr>
            <p:ph type="title"/>
          </p:nvPr>
        </p:nvSpPr>
        <p:spPr/>
        <p:txBody>
          <a:bodyPr>
            <a:normAutofit/>
          </a:bodyPr>
          <a:lstStyle/>
          <a:p>
            <a:pPr algn="l" eaLnBrk="1" hangingPunct="1"/>
            <a:r>
              <a:rPr lang="en-US" altLang="nl-NL" err="1"/>
              <a:t>Opdrachten</a:t>
            </a:r>
            <a:endParaRPr lang="en-US" altLang="nl-NL" sz="2400"/>
          </a:p>
        </p:txBody>
      </p:sp>
      <p:pic>
        <p:nvPicPr>
          <p:cNvPr id="13315" name="Picture 20" descr="16-17"/>
          <p:cNvPicPr>
            <a:picLocks noChangeAspect="1" noChangeArrowheads="1"/>
          </p:cNvPicPr>
          <p:nvPr/>
        </p:nvPicPr>
        <p:blipFill rotWithShape="1">
          <a:blip r:embed="rId3">
            <a:extLst>
              <a:ext uri="{28A0092B-C50C-407E-A947-70E740481C1C}">
                <a14:useLocalDpi xmlns:a14="http://schemas.microsoft.com/office/drawing/2010/main" val="0"/>
              </a:ext>
            </a:extLst>
          </a:blip>
          <a:srcRect t="8326" b="44939"/>
          <a:stretch/>
        </p:blipFill>
        <p:spPr bwMode="auto">
          <a:xfrm>
            <a:off x="191344" y="2636912"/>
            <a:ext cx="5507543" cy="18722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332821" y="1268413"/>
            <a:ext cx="6294352" cy="1015663"/>
          </a:xfrm>
          <a:prstGeom prst="rect">
            <a:avLst/>
          </a:prstGeom>
          <a:noFill/>
        </p:spPr>
        <p:txBody>
          <a:bodyPr wrap="none" rtlCol="0">
            <a:spAutoFit/>
          </a:bodyPr>
          <a:lstStyle/>
          <a:p>
            <a:pPr algn="l"/>
            <a:r>
              <a:rPr lang="en-US" altLang="nl-NL" sz="2000"/>
              <a:t>(1) </a:t>
            </a:r>
            <a:r>
              <a:rPr lang="en-US" altLang="nl-NL" sz="2000" err="1"/>
              <a:t>Geef</a:t>
            </a:r>
            <a:r>
              <a:rPr lang="en-US" altLang="nl-NL" sz="2000"/>
              <a:t> de </a:t>
            </a:r>
            <a:r>
              <a:rPr lang="en-US" altLang="nl-NL" sz="2000" err="1"/>
              <a:t>chirale</a:t>
            </a:r>
            <a:r>
              <a:rPr lang="en-US" altLang="nl-NL" sz="2000"/>
              <a:t> C-</a:t>
            </a:r>
            <a:r>
              <a:rPr lang="en-US" altLang="nl-NL" sz="2000" err="1"/>
              <a:t>atomen</a:t>
            </a:r>
            <a:r>
              <a:rPr lang="en-US" altLang="nl-NL" sz="2000"/>
              <a:t> </a:t>
            </a:r>
            <a:r>
              <a:rPr lang="en-US" altLang="nl-NL" sz="2000" err="1"/>
              <a:t>aan</a:t>
            </a:r>
            <a:r>
              <a:rPr lang="en-US" altLang="nl-NL" sz="2000"/>
              <a:t> (*).</a:t>
            </a:r>
            <a:br>
              <a:rPr lang="en-US" altLang="nl-NL" sz="2000"/>
            </a:br>
            <a:r>
              <a:rPr lang="en-US" altLang="nl-NL" sz="2000" strike="sngStrike"/>
              <a:t>(2) Is het de D- of L-</a:t>
            </a:r>
            <a:r>
              <a:rPr lang="en-US" altLang="nl-NL" sz="2000" strike="sngStrike" err="1"/>
              <a:t>configuratie</a:t>
            </a:r>
            <a:r>
              <a:rPr lang="en-US" altLang="nl-NL" sz="2000" strike="sngStrike"/>
              <a:t> die </a:t>
            </a:r>
            <a:r>
              <a:rPr lang="en-US" altLang="nl-NL" sz="2000" strike="sngStrike" err="1"/>
              <a:t>weergegeven</a:t>
            </a:r>
            <a:r>
              <a:rPr lang="en-US" altLang="nl-NL" sz="2000" strike="sngStrike"/>
              <a:t> is?</a:t>
            </a:r>
            <a:br>
              <a:rPr lang="en-US" altLang="nl-NL" sz="2000"/>
            </a:br>
            <a:r>
              <a:rPr lang="en-US" altLang="nl-NL" sz="2000"/>
              <a:t>(3) </a:t>
            </a:r>
            <a:r>
              <a:rPr lang="en-US" altLang="nl-NL" sz="2000" err="1"/>
              <a:t>Teken</a:t>
            </a:r>
            <a:r>
              <a:rPr lang="en-US" altLang="nl-NL" sz="2000"/>
              <a:t> de </a:t>
            </a:r>
            <a:r>
              <a:rPr lang="en-US" altLang="nl-NL" sz="2000" u="sng" err="1"/>
              <a:t>enantiomeer</a:t>
            </a:r>
            <a:r>
              <a:rPr lang="en-US" altLang="nl-NL" sz="2000"/>
              <a:t> van (a), (d). </a:t>
            </a:r>
            <a:endParaRPr lang="nl-NL" sz="2000"/>
          </a:p>
        </p:txBody>
      </p:sp>
      <p:pic>
        <p:nvPicPr>
          <p:cNvPr id="5" name="Picture 20" descr="16-17"/>
          <p:cNvPicPr>
            <a:picLocks noChangeAspect="1" noChangeArrowheads="1"/>
          </p:cNvPicPr>
          <p:nvPr/>
        </p:nvPicPr>
        <p:blipFill rotWithShape="1">
          <a:blip r:embed="rId3">
            <a:extLst>
              <a:ext uri="{28A0092B-C50C-407E-A947-70E740481C1C}">
                <a14:useLocalDpi xmlns:a14="http://schemas.microsoft.com/office/drawing/2010/main" val="0"/>
              </a:ext>
            </a:extLst>
          </a:blip>
          <a:srcRect t="55062"/>
          <a:stretch/>
        </p:blipFill>
        <p:spPr bwMode="auto">
          <a:xfrm>
            <a:off x="6384032" y="2737139"/>
            <a:ext cx="5507543" cy="18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49022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EB4255-0D0F-3B4C-97A7-03081EED661C}"/>
              </a:ext>
            </a:extLst>
          </p:cNvPr>
          <p:cNvSpPr>
            <a:spLocks noGrp="1"/>
          </p:cNvSpPr>
          <p:nvPr>
            <p:ph type="title"/>
          </p:nvPr>
        </p:nvSpPr>
        <p:spPr/>
        <p:txBody>
          <a:bodyPr/>
          <a:lstStyle/>
          <a:p>
            <a:endParaRPr lang="nl-NL"/>
          </a:p>
        </p:txBody>
      </p:sp>
      <p:pic>
        <p:nvPicPr>
          <p:cNvPr id="5" name="Tijdelijke aanduiding voor inhoud 4" descr="Afbeelding met tekst&#10;&#10;Automatisch gegenereerde beschrijving">
            <a:extLst>
              <a:ext uri="{FF2B5EF4-FFF2-40B4-BE49-F238E27FC236}">
                <a16:creationId xmlns:a16="http://schemas.microsoft.com/office/drawing/2014/main" id="{3185ABB7-BA97-E14F-BFC4-0520CCF4AD8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310" r="6899"/>
          <a:stretch/>
        </p:blipFill>
        <p:spPr>
          <a:xfrm>
            <a:off x="1919537" y="-631518"/>
            <a:ext cx="9073008" cy="8121035"/>
          </a:xfrm>
        </p:spPr>
      </p:pic>
      <p:sp>
        <p:nvSpPr>
          <p:cNvPr id="6" name="Rechthoek 5">
            <a:extLst>
              <a:ext uri="{FF2B5EF4-FFF2-40B4-BE49-F238E27FC236}">
                <a16:creationId xmlns:a16="http://schemas.microsoft.com/office/drawing/2014/main" id="{A475D2FD-EAE9-6841-83F4-7B7EB8360A97}"/>
              </a:ext>
            </a:extLst>
          </p:cNvPr>
          <p:cNvSpPr/>
          <p:nvPr/>
        </p:nvSpPr>
        <p:spPr>
          <a:xfrm>
            <a:off x="1919536" y="-631518"/>
            <a:ext cx="4680520" cy="23323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a:extLst>
              <a:ext uri="{FF2B5EF4-FFF2-40B4-BE49-F238E27FC236}">
                <a16:creationId xmlns:a16="http://schemas.microsoft.com/office/drawing/2014/main" id="{73F61F53-590D-2844-952E-8C2FE8AF5B9C}"/>
              </a:ext>
            </a:extLst>
          </p:cNvPr>
          <p:cNvSpPr/>
          <p:nvPr/>
        </p:nvSpPr>
        <p:spPr>
          <a:xfrm>
            <a:off x="6630979" y="1096672"/>
            <a:ext cx="4680520" cy="5356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333548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1042" y="1373505"/>
            <a:ext cx="7656095" cy="5195207"/>
          </a:xfrm>
        </p:spPr>
      </p:pic>
      <p:sp>
        <p:nvSpPr>
          <p:cNvPr id="2" name="Titel 1"/>
          <p:cNvSpPr>
            <a:spLocks noGrp="1"/>
          </p:cNvSpPr>
          <p:nvPr>
            <p:ph type="title"/>
          </p:nvPr>
        </p:nvSpPr>
        <p:spPr/>
        <p:txBody>
          <a:bodyPr/>
          <a:lstStyle/>
          <a:p>
            <a:r>
              <a:rPr lang="nl-NL"/>
              <a:t>Isomeren</a:t>
            </a:r>
          </a:p>
        </p:txBody>
      </p:sp>
      <p:sp>
        <p:nvSpPr>
          <p:cNvPr id="5" name="Rechthoek 4"/>
          <p:cNvSpPr/>
          <p:nvPr/>
        </p:nvSpPr>
        <p:spPr>
          <a:xfrm>
            <a:off x="4902058" y="3971109"/>
            <a:ext cx="2274065" cy="21941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p:cNvSpPr/>
          <p:nvPr/>
        </p:nvSpPr>
        <p:spPr>
          <a:xfrm>
            <a:off x="7188764" y="1373502"/>
            <a:ext cx="2291615" cy="24155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6456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nl-NL" altLang="nl-NL" err="1">
                <a:solidFill>
                  <a:schemeClr val="tx2"/>
                </a:solidFill>
              </a:rPr>
              <a:t>Stereoisomerie</a:t>
            </a:r>
            <a:endParaRPr lang="nl-NL" altLang="nl-NL">
              <a:solidFill>
                <a:schemeClr val="tx2"/>
              </a:solidFill>
            </a:endParaRPr>
          </a:p>
        </p:txBody>
      </p:sp>
      <p:sp>
        <p:nvSpPr>
          <p:cNvPr id="13318" name="Text Box 6"/>
          <p:cNvSpPr txBox="1">
            <a:spLocks noChangeArrowheads="1"/>
          </p:cNvSpPr>
          <p:nvPr/>
        </p:nvSpPr>
        <p:spPr bwMode="auto">
          <a:xfrm>
            <a:off x="2174569" y="4840563"/>
            <a:ext cx="8468985"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l"/>
            <a:r>
              <a:rPr lang="nl-NL" altLang="nl-NL" sz="2000" b="1" err="1">
                <a:latin typeface="+mn-lt"/>
              </a:rPr>
              <a:t>Diastereomeren</a:t>
            </a:r>
            <a:r>
              <a:rPr lang="nl-NL" altLang="nl-NL" sz="2000" b="1">
                <a:latin typeface="+mn-lt"/>
              </a:rPr>
              <a:t>:</a:t>
            </a:r>
            <a:r>
              <a:rPr lang="nl-NL" altLang="nl-NL" sz="2000">
                <a:latin typeface="+mn-lt"/>
              </a:rPr>
              <a:t> passen niet op elkaar, geen spiegelbeeld van elkaar</a:t>
            </a:r>
          </a:p>
          <a:p>
            <a:pPr algn="l"/>
            <a:endParaRPr lang="nl-NL" altLang="nl-NL" sz="2000">
              <a:latin typeface="+mn-lt"/>
            </a:endParaRPr>
          </a:p>
          <a:p>
            <a:pPr algn="l"/>
            <a:r>
              <a:rPr lang="nl-NL" altLang="nl-NL" sz="2000" b="1" err="1">
                <a:latin typeface="+mn-lt"/>
              </a:rPr>
              <a:t>Epimeren</a:t>
            </a:r>
            <a:r>
              <a:rPr lang="nl-NL" altLang="nl-NL" sz="2000" b="1">
                <a:latin typeface="+mn-lt"/>
              </a:rPr>
              <a:t>:</a:t>
            </a:r>
            <a:r>
              <a:rPr lang="nl-NL" altLang="nl-NL" sz="2000">
                <a:latin typeface="+mn-lt"/>
              </a:rPr>
              <a:t> </a:t>
            </a:r>
            <a:r>
              <a:rPr lang="nl-NL" altLang="nl-NL" sz="2000" err="1">
                <a:latin typeface="+mn-lt"/>
              </a:rPr>
              <a:t>diastereomeren</a:t>
            </a:r>
            <a:r>
              <a:rPr lang="nl-NL" altLang="nl-NL" sz="2000">
                <a:latin typeface="+mn-lt"/>
              </a:rPr>
              <a:t> die verschillen op slechts 1 chiraal C-atoom</a:t>
            </a:r>
          </a:p>
        </p:txBody>
      </p:sp>
      <p:pic>
        <p:nvPicPr>
          <p:cNvPr id="6" name="Tijdelijke aanduiding voor inhoud 3"/>
          <p:cNvPicPr>
            <a:picLocks noChangeAspect="1"/>
          </p:cNvPicPr>
          <p:nvPr/>
        </p:nvPicPr>
        <p:blipFill rotWithShape="1">
          <a:blip r:embed="rId3">
            <a:extLst>
              <a:ext uri="{28A0092B-C50C-407E-A947-70E740481C1C}">
                <a14:useLocalDpi xmlns:a14="http://schemas.microsoft.com/office/drawing/2010/main" val="0"/>
              </a:ext>
            </a:extLst>
          </a:blip>
          <a:srcRect l="34754" t="50654" r="36089" b="6379"/>
          <a:stretch/>
        </p:blipFill>
        <p:spPr bwMode="auto">
          <a:xfrm>
            <a:off x="2495600" y="1600200"/>
            <a:ext cx="3240360" cy="324036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Tijdelijke aanduiding voor inhoud 3"/>
          <p:cNvPicPr>
            <a:picLocks noChangeAspect="1"/>
          </p:cNvPicPr>
          <p:nvPr/>
        </p:nvPicPr>
        <p:blipFill rotWithShape="1">
          <a:blip r:embed="rId3">
            <a:extLst>
              <a:ext uri="{28A0092B-C50C-407E-A947-70E740481C1C}">
                <a14:useLocalDpi xmlns:a14="http://schemas.microsoft.com/office/drawing/2010/main" val="0"/>
              </a:ext>
            </a:extLst>
          </a:blip>
          <a:srcRect l="65545" t="955" r="5298" b="55161"/>
          <a:stretch/>
        </p:blipFill>
        <p:spPr bwMode="auto">
          <a:xfrm>
            <a:off x="6467566" y="1556795"/>
            <a:ext cx="3240360" cy="330952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Fischer en </a:t>
            </a:r>
            <a:r>
              <a:rPr lang="nl-NL" err="1"/>
              <a:t>Haworth</a:t>
            </a:r>
            <a:endParaRPr lang="nl-NL"/>
          </a:p>
        </p:txBody>
      </p:sp>
      <p:sp>
        <p:nvSpPr>
          <p:cNvPr id="3" name="Tijdelijke aanduiding voor inhoud 2"/>
          <p:cNvSpPr>
            <a:spLocks noGrp="1"/>
          </p:cNvSpPr>
          <p:nvPr>
            <p:ph idx="1"/>
          </p:nvPr>
        </p:nvSpPr>
        <p:spPr>
          <a:xfrm>
            <a:off x="334435" y="1628800"/>
            <a:ext cx="10972800" cy="4525963"/>
          </a:xfrm>
        </p:spPr>
        <p:txBody>
          <a:bodyPr/>
          <a:lstStyle/>
          <a:p>
            <a:r>
              <a:rPr lang="nl-NL" sz="2800"/>
              <a:t>In biochemische reacties worden de lineaire (</a:t>
            </a:r>
            <a:r>
              <a:rPr lang="nl-NL" sz="2800" err="1"/>
              <a:t>fisher</a:t>
            </a:r>
            <a:r>
              <a:rPr lang="nl-NL" sz="2800"/>
              <a:t>) en cyclische (</a:t>
            </a:r>
            <a:r>
              <a:rPr lang="nl-NL" sz="2800" err="1"/>
              <a:t>haworth</a:t>
            </a:r>
            <a:r>
              <a:rPr lang="nl-NL" sz="2800"/>
              <a:t>) suikers door elkaar gebruikt </a:t>
            </a:r>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528" y="2780928"/>
            <a:ext cx="8254280" cy="3230962"/>
          </a:xfrm>
          <a:prstGeom prst="rect">
            <a:avLst/>
          </a:prstGeom>
        </p:spPr>
      </p:pic>
    </p:spTree>
    <p:extLst>
      <p:ext uri="{BB962C8B-B14F-4D97-AF65-F5344CB8AC3E}">
        <p14:creationId xmlns:p14="http://schemas.microsoft.com/office/powerpoint/2010/main" val="972948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nl-NL" altLang="nl-NL" err="1">
                <a:solidFill>
                  <a:schemeClr val="tx2"/>
                </a:solidFill>
              </a:rPr>
              <a:t>Haworth</a:t>
            </a:r>
            <a:endParaRPr lang="nl-NL" altLang="nl-NL">
              <a:solidFill>
                <a:schemeClr val="tx2"/>
              </a:solidFill>
            </a:endParaRPr>
          </a:p>
        </p:txBody>
      </p:sp>
      <p:sp>
        <p:nvSpPr>
          <p:cNvPr id="27651" name="Rectangle 3"/>
          <p:cNvSpPr>
            <a:spLocks noGrp="1" noChangeArrowheads="1"/>
          </p:cNvSpPr>
          <p:nvPr>
            <p:ph idx="1"/>
          </p:nvPr>
        </p:nvSpPr>
        <p:spPr>
          <a:xfrm>
            <a:off x="334435" y="1484784"/>
            <a:ext cx="6898738" cy="4525963"/>
          </a:xfrm>
        </p:spPr>
        <p:txBody>
          <a:bodyPr>
            <a:normAutofit/>
          </a:bodyPr>
          <a:lstStyle/>
          <a:p>
            <a:r>
              <a:rPr lang="nl-NL" altLang="nl-NL" sz="2400" err="1"/>
              <a:t>Furanose</a:t>
            </a:r>
            <a:r>
              <a:rPr lang="nl-NL" altLang="nl-NL" sz="2400"/>
              <a:t> (5) en </a:t>
            </a:r>
            <a:r>
              <a:rPr lang="nl-NL" altLang="nl-NL" sz="2400" err="1"/>
              <a:t>pyranose</a:t>
            </a:r>
            <a:r>
              <a:rPr lang="nl-NL" altLang="nl-NL" sz="2400"/>
              <a:t> (6)</a:t>
            </a:r>
          </a:p>
          <a:p>
            <a:r>
              <a:rPr lang="nl-NL" altLang="nl-NL" sz="2400"/>
              <a:t>Fischer rechts is naar beneden in </a:t>
            </a:r>
            <a:r>
              <a:rPr lang="nl-NL" altLang="nl-NL" sz="2400" err="1"/>
              <a:t>Haworth</a:t>
            </a:r>
            <a:r>
              <a:rPr lang="nl-NL" altLang="nl-NL" sz="2400"/>
              <a:t> en </a:t>
            </a:r>
            <a:r>
              <a:rPr lang="nl-NL" altLang="nl-NL" sz="2400" i="1" err="1"/>
              <a:t>vice</a:t>
            </a:r>
            <a:r>
              <a:rPr lang="nl-NL" altLang="nl-NL" sz="2400"/>
              <a:t> </a:t>
            </a:r>
            <a:r>
              <a:rPr lang="nl-NL" altLang="nl-NL" sz="2400" i="1"/>
              <a:t>versa</a:t>
            </a:r>
          </a:p>
          <a:p>
            <a:r>
              <a:rPr lang="el-GR" altLang="nl-NL" sz="2400"/>
              <a:t>α</a:t>
            </a:r>
            <a:r>
              <a:rPr lang="nl-NL" altLang="nl-NL" sz="2400"/>
              <a:t> is aan de andere kant als de C-6 (trans)</a:t>
            </a:r>
          </a:p>
          <a:p>
            <a:r>
              <a:rPr lang="el-GR" altLang="nl-NL" sz="2400"/>
              <a:t>β</a:t>
            </a:r>
            <a:r>
              <a:rPr lang="nl-NL" altLang="nl-NL" sz="2400"/>
              <a:t> is aan de zelfde kant als de C-6 (cis)</a:t>
            </a:r>
            <a:endParaRPr lang="el-GR" altLang="nl-NL" sz="2400"/>
          </a:p>
          <a:p>
            <a:endParaRPr lang="nl-NL" altLang="nl-NL"/>
          </a:p>
        </p:txBody>
      </p:sp>
      <p:pic>
        <p:nvPicPr>
          <p:cNvPr id="2" name="Afbeelding 1"/>
          <p:cNvPicPr>
            <a:picLocks noChangeAspect="1"/>
          </p:cNvPicPr>
          <p:nvPr/>
        </p:nvPicPr>
        <p:blipFill rotWithShape="1">
          <a:blip r:embed="rId3">
            <a:extLst>
              <a:ext uri="{28A0092B-C50C-407E-A947-70E740481C1C}">
                <a14:useLocalDpi xmlns:a14="http://schemas.microsoft.com/office/drawing/2010/main" val="0"/>
              </a:ext>
            </a:extLst>
          </a:blip>
          <a:srcRect r="53090" b="55150"/>
          <a:stretch/>
        </p:blipFill>
        <p:spPr>
          <a:xfrm>
            <a:off x="4355955" y="4272723"/>
            <a:ext cx="2343177" cy="2129039"/>
          </a:xfrm>
          <a:prstGeom prst="rect">
            <a:avLst/>
          </a:prstGeom>
        </p:spPr>
      </p:pic>
      <p:pic>
        <p:nvPicPr>
          <p:cNvPr id="5" name="Tijdelijke aanduiding voor inhoud 2"/>
          <p:cNvPicPr>
            <a:picLocks noChangeAspect="1"/>
          </p:cNvPicPr>
          <p:nvPr/>
        </p:nvPicPr>
        <p:blipFill rotWithShape="1">
          <a:blip r:embed="rId4">
            <a:extLst>
              <a:ext uri="{28A0092B-C50C-407E-A947-70E740481C1C}">
                <a14:useLocalDpi xmlns:a14="http://schemas.microsoft.com/office/drawing/2010/main" val="0"/>
              </a:ext>
            </a:extLst>
          </a:blip>
          <a:srcRect l="66129" b="60500"/>
          <a:stretch/>
        </p:blipFill>
        <p:spPr bwMode="auto">
          <a:xfrm>
            <a:off x="8544272" y="1400938"/>
            <a:ext cx="2268252" cy="1944216"/>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Tijdelijke aanduiding voor inhoud 2"/>
          <p:cNvPicPr>
            <a:picLocks noChangeAspect="1"/>
          </p:cNvPicPr>
          <p:nvPr/>
        </p:nvPicPr>
        <p:blipFill rotWithShape="1">
          <a:blip r:embed="rId4">
            <a:extLst>
              <a:ext uri="{28A0092B-C50C-407E-A947-70E740481C1C}">
                <a14:useLocalDpi xmlns:a14="http://schemas.microsoft.com/office/drawing/2010/main" val="0"/>
              </a:ext>
            </a:extLst>
          </a:blip>
          <a:srcRect l="65054" t="51203"/>
          <a:stretch/>
        </p:blipFill>
        <p:spPr bwMode="auto">
          <a:xfrm>
            <a:off x="8508268" y="3999935"/>
            <a:ext cx="2340260" cy="240182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Isomeren</a:t>
            </a:r>
          </a:p>
        </p:txBody>
      </p:sp>
      <p:pic>
        <p:nvPicPr>
          <p:cNvPr id="4" name="Tijdelijke aanduiding voor inhou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7955" y="1340771"/>
            <a:ext cx="7656095" cy="5195207"/>
          </a:xfrm>
        </p:spPr>
      </p:pic>
      <p:sp>
        <p:nvSpPr>
          <p:cNvPr id="5" name="Rechthoek 4"/>
          <p:cNvSpPr/>
          <p:nvPr/>
        </p:nvSpPr>
        <p:spPr>
          <a:xfrm>
            <a:off x="7248128" y="3952767"/>
            <a:ext cx="2880320" cy="22845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7705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nl-NL" altLang="nl-NL" i="1">
                <a:solidFill>
                  <a:schemeClr val="tx2"/>
                </a:solidFill>
              </a:rPr>
              <a:t>Vormen cyclisch molecuul (herhaling)</a:t>
            </a:r>
          </a:p>
        </p:txBody>
      </p:sp>
      <p:pic>
        <p:nvPicPr>
          <p:cNvPr id="3" name="Tijdelijke aanduiding voor inhoud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47628" y="1412779"/>
            <a:ext cx="6696744" cy="4922107"/>
          </a:xfrm>
        </p:spPr>
      </p:pic>
      <p:pic>
        <p:nvPicPr>
          <p:cNvPr id="4" name="Afbeelding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1018" y="1412776"/>
            <a:ext cx="757030" cy="125804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i="1"/>
              <a:t>Glucose cyclisch maken (herhaling)</a:t>
            </a:r>
          </a:p>
        </p:txBody>
      </p:sp>
      <p:sp>
        <p:nvSpPr>
          <p:cNvPr id="3" name="Tijdelijke aanduiding voor inhoud 2"/>
          <p:cNvSpPr>
            <a:spLocks noGrp="1"/>
          </p:cNvSpPr>
          <p:nvPr>
            <p:ph idx="1"/>
          </p:nvPr>
        </p:nvSpPr>
        <p:spPr>
          <a:xfrm>
            <a:off x="551384" y="1526058"/>
            <a:ext cx="8568952" cy="4525963"/>
          </a:xfrm>
        </p:spPr>
        <p:txBody>
          <a:bodyPr/>
          <a:lstStyle/>
          <a:p>
            <a:r>
              <a:rPr lang="nl-NL" sz="2400"/>
              <a:t>Bouw D-glucose</a:t>
            </a:r>
          </a:p>
          <a:p>
            <a:r>
              <a:rPr lang="nl-NL" sz="2400"/>
              <a:t>Maak één van de bindingen van de </a:t>
            </a:r>
            <a:r>
              <a:rPr lang="nl-NL" sz="2400" err="1"/>
              <a:t>dubbelgebonden</a:t>
            </a:r>
            <a:r>
              <a:rPr lang="nl-NL" sz="2400"/>
              <a:t> O los</a:t>
            </a:r>
          </a:p>
          <a:p>
            <a:r>
              <a:rPr lang="nl-NL" sz="2400"/>
              <a:t>Verwijder het  H-atoom van het O-atoom aan C5</a:t>
            </a:r>
          </a:p>
          <a:p>
            <a:r>
              <a:rPr lang="nl-NL" sz="2400"/>
              <a:t>Maak een verbinding tussen het C-1 atoom (waar nu als het goed is een lege plek is) met het O-atoom van C5</a:t>
            </a:r>
          </a:p>
          <a:p>
            <a:r>
              <a:rPr lang="nl-NL" sz="2400"/>
              <a:t>Je krijgt nu als het goed is een ring van 5 C-atomen en één O-atoom</a:t>
            </a:r>
          </a:p>
          <a:p>
            <a:endParaRPr lang="nl-NL" sz="2400"/>
          </a:p>
        </p:txBody>
      </p:sp>
      <p:grpSp>
        <p:nvGrpSpPr>
          <p:cNvPr id="4" name="Groeperen 3"/>
          <p:cNvGrpSpPr/>
          <p:nvPr/>
        </p:nvGrpSpPr>
        <p:grpSpPr>
          <a:xfrm>
            <a:off x="9129664" y="1664803"/>
            <a:ext cx="2880320" cy="4248472"/>
            <a:chOff x="6156176" y="1412776"/>
            <a:chExt cx="2160240" cy="3312368"/>
          </a:xfrm>
        </p:grpSpPr>
        <p:pic>
          <p:nvPicPr>
            <p:cNvPr id="5" name="Picture 3" descr="den02621_16_07"/>
            <p:cNvPicPr>
              <a:picLocks noChangeAspect="1" noChangeArrowheads="1"/>
            </p:cNvPicPr>
            <p:nvPr/>
          </p:nvPicPr>
          <p:blipFill>
            <a:blip r:embed="rId2" cstate="print"/>
            <a:srcRect t="22581" r="78025" b="20967"/>
            <a:stretch>
              <a:fillRect/>
            </a:stretch>
          </p:blipFill>
          <p:spPr bwMode="auto">
            <a:xfrm>
              <a:off x="6156176" y="1844824"/>
              <a:ext cx="1728192" cy="2880320"/>
            </a:xfrm>
            <a:prstGeom prst="rect">
              <a:avLst/>
            </a:prstGeom>
            <a:noFill/>
            <a:ln w="9525">
              <a:noFill/>
              <a:miter lim="800000"/>
              <a:headEnd/>
              <a:tailEnd/>
            </a:ln>
          </p:spPr>
        </p:pic>
        <p:cxnSp>
          <p:nvCxnSpPr>
            <p:cNvPr id="6" name="Straight Arrow Connector 5"/>
            <p:cNvCxnSpPr/>
            <p:nvPr/>
          </p:nvCxnSpPr>
          <p:spPr>
            <a:xfrm flipH="1">
              <a:off x="7020272" y="1412776"/>
              <a:ext cx="216024" cy="57606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7668344" y="3429000"/>
              <a:ext cx="648072" cy="36004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4498865"/>
      </p:ext>
    </p:extLst>
  </p:cSld>
  <p:clrMapOvr>
    <a:masterClrMapping/>
  </p:clrMapOvr>
</p:sld>
</file>

<file path=ppt/theme/theme1.xml><?xml version="1.0" encoding="utf-8"?>
<a:theme xmlns:a="http://schemas.openxmlformats.org/drawingml/2006/main" name="Hanze MD">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Hanze MD</Template>
  <Application>Microsoft Office PowerPoint</Application>
  <PresentationFormat>Widescreen</PresentationFormat>
  <Slides>25</Slides>
  <Notes>14</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Hanze MD</vt:lpstr>
      <vt:lpstr>Biochemie 2 Metabolisme</vt:lpstr>
      <vt:lpstr> Enantiomers</vt:lpstr>
      <vt:lpstr>Isomeren</vt:lpstr>
      <vt:lpstr>Stereoisomerie</vt:lpstr>
      <vt:lpstr>Fischer en Haworth</vt:lpstr>
      <vt:lpstr>Haworth</vt:lpstr>
      <vt:lpstr>Isomeren</vt:lpstr>
      <vt:lpstr>Vormen cyclisch molecuul (herhaling)</vt:lpstr>
      <vt:lpstr>Glucose cyclisch maken (herhaling)</vt:lpstr>
      <vt:lpstr>Vormen cyclisch molecuul (herhaling)</vt:lpstr>
      <vt:lpstr>Fructose heeft meerdere vormen</vt:lpstr>
      <vt:lpstr>Reacties koolhydraten: glycolyse</vt:lpstr>
      <vt:lpstr>Reacties van koolhydraten:</vt:lpstr>
      <vt:lpstr>Veresteren van monosacchariden</vt:lpstr>
      <vt:lpstr>α-Glycoside binding (herhaling)</vt:lpstr>
      <vt:lpstr>Oligosacchariden (herhaling)</vt:lpstr>
      <vt:lpstr>Polysacchariden</vt:lpstr>
      <vt:lpstr>Glycogeen</vt:lpstr>
      <vt:lpstr>Glycoproteines</vt:lpstr>
      <vt:lpstr>Glycoproteines</vt:lpstr>
      <vt:lpstr>N-linked oligosaccharides</vt:lpstr>
      <vt:lpstr>Proteoglycans en mucines</vt:lpstr>
      <vt:lpstr>Proteoglycans en mucines</vt:lpstr>
      <vt:lpstr>Opdrachten</vt:lpstr>
      <vt:lpstr>PowerPoint Presentation</vt:lpstr>
    </vt:vector>
  </TitlesOfParts>
  <Company>Hanzehogeschool Groningen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Hoofdstuk 16</dc:title>
  <dc:creator>kjan</dc:creator>
  <cp:revision>1</cp:revision>
  <cp:lastPrinted>2013-11-25T09:00:31Z</cp:lastPrinted>
  <dcterms:created xsi:type="dcterms:W3CDTF">2008-10-21T13:36:10Z</dcterms:created>
  <dcterms:modified xsi:type="dcterms:W3CDTF">2021-12-02T12:17:52Z</dcterms:modified>
</cp:coreProperties>
</file>